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8" r:id="rId3"/>
    <p:sldId id="264" r:id="rId4"/>
    <p:sldId id="265" r:id="rId5"/>
    <p:sldId id="279" r:id="rId6"/>
    <p:sldId id="273" r:id="rId7"/>
    <p:sldId id="266" r:id="rId8"/>
    <p:sldId id="267" r:id="rId9"/>
    <p:sldId id="268" r:id="rId10"/>
    <p:sldId id="275" r:id="rId11"/>
    <p:sldId id="277" r:id="rId12"/>
    <p:sldId id="278" r:id="rId13"/>
    <p:sldId id="274" r:id="rId14"/>
    <p:sldId id="280" r:id="rId15"/>
    <p:sldId id="276" r:id="rId16"/>
    <p:sldId id="269" r:id="rId17"/>
    <p:sldId id="259" r:id="rId18"/>
    <p:sldId id="261" r:id="rId19"/>
    <p:sldId id="262" r:id="rId20"/>
    <p:sldId id="263" r:id="rId21"/>
    <p:sldId id="281" r:id="rId22"/>
    <p:sldId id="260" r:id="rId23"/>
    <p:sldId id="270" r:id="rId24"/>
    <p:sldId id="286" r:id="rId25"/>
    <p:sldId id="287" r:id="rId26"/>
    <p:sldId id="288" r:id="rId27"/>
    <p:sldId id="289" r:id="rId28"/>
    <p:sldId id="290" r:id="rId29"/>
    <p:sldId id="291" r:id="rId30"/>
    <p:sldId id="285" r:id="rId31"/>
    <p:sldId id="292" r:id="rId32"/>
    <p:sldId id="293" r:id="rId33"/>
    <p:sldId id="284" r:id="rId34"/>
    <p:sldId id="302" r:id="rId35"/>
    <p:sldId id="303" r:id="rId36"/>
    <p:sldId id="304" r:id="rId37"/>
    <p:sldId id="295" r:id="rId38"/>
    <p:sldId id="296" r:id="rId39"/>
    <p:sldId id="297" r:id="rId40"/>
    <p:sldId id="298" r:id="rId41"/>
    <p:sldId id="299" r:id="rId42"/>
    <p:sldId id="300" r:id="rId43"/>
    <p:sldId id="301" r:id="rId44"/>
    <p:sldId id="306" r:id="rId45"/>
    <p:sldId id="308" r:id="rId46"/>
    <p:sldId id="305" r:id="rId47"/>
    <p:sldId id="309" r:id="rId48"/>
    <p:sldId id="307" r:id="rId49"/>
    <p:sldId id="310" r:id="rId50"/>
    <p:sldId id="311" r:id="rId5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157"/>
    <a:srgbClr val="FF0000"/>
    <a:srgbClr val="70AD47"/>
    <a:srgbClr val="2F314D"/>
    <a:srgbClr val="00A9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4045-6A58-416C-96A7-25E305D2F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85D70692-983C-4512-8711-F6AA5E8A7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E6D653E7-394C-4DCD-8F7F-9FCCB05280A1}"/>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B84B41B9-636E-49D9-80EF-C5F83C94703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E91B57C-774C-4A12-AD6E-355A803FE653}"/>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42469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F196-D2D8-4E6E-BADB-1751253A8281}"/>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C5DCBAE-CB42-4ADE-A7D3-EEF6DD0F6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A29F3AB-8C54-4B74-A345-5C19539248BF}"/>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E0CCA8B4-D329-449E-A93B-34DC0765984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C74CB01-4062-47B9-9491-0095091CF08C}"/>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194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8B3EE-C3EB-41F7-80F0-D1A3F75B11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EE55FDA4-4C9B-4240-BC01-A375212AC6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35013C59-40F0-4E3E-A5E0-05EE5FFD1AFD}"/>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1D6B2428-1867-44DD-B91E-D9373C0C492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895FF0F7-A327-4930-AF61-15AE16CF5965}"/>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41005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C38A-8DCB-416F-9E0E-6C567522716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29E58856-CCCE-4B8C-B274-CC4AC291B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08D1917-B989-4842-AE82-E64E3F41A032}"/>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26FD997E-E032-4009-96AF-88B4F0211E2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2CB3AEE-769B-4A59-A8BE-EE808D080C2B}"/>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178437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F692-260C-4058-A492-E55E9525E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1E327C55-C959-499A-9F74-64AC726EFB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12F18-B2BA-4927-9155-684A2C143471}"/>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EE17823E-C4F1-4CDA-AA52-C7D089465A93}"/>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C597B598-8F2D-4478-869F-D30FC94B861C}"/>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32446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9574-674D-4A47-A1E0-B7E062057305}"/>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A6ACEE74-C5A1-46E5-9E93-13BCAD6B3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2ACCFF6D-3DBF-4542-9515-C4EF55306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00E30BFA-876E-4BD0-A57C-0BFB46F43C26}"/>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6" name="Footer Placeholder 5">
            <a:extLst>
              <a:ext uri="{FF2B5EF4-FFF2-40B4-BE49-F238E27FC236}">
                <a16:creationId xmlns:a16="http://schemas.microsoft.com/office/drawing/2014/main" id="{A6A910B5-AEB6-4F86-93D0-CA3473391E1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BACEC4E-4A51-4CF8-AF08-87FD719F6C95}"/>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53780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E78D-DE51-4828-B51F-80E1FEE285D6}"/>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E57CD65-723D-48EE-A7B7-99B06C7BF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80411-6E91-4ADE-9E9C-6F24102DA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2A1E5DE5-C62E-4B1E-AC4E-E5F1D4DBC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9ED05-14B6-4FF8-B078-2A1817658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48DE0BC8-6345-4AF5-8C39-DAC42E6F8FCC}"/>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8" name="Footer Placeholder 7">
            <a:extLst>
              <a:ext uri="{FF2B5EF4-FFF2-40B4-BE49-F238E27FC236}">
                <a16:creationId xmlns:a16="http://schemas.microsoft.com/office/drawing/2014/main" id="{8DC82F73-8AF5-4C73-8FE9-1A9166D5D476}"/>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CD33937E-15AC-448A-8136-F9B3A8B6A6E7}"/>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194131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2FC1-5DAE-49ED-9950-6F2A73FD914A}"/>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4AFEAA1D-4C33-4766-9B84-5A99D56D8F45}"/>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4" name="Footer Placeholder 3">
            <a:extLst>
              <a:ext uri="{FF2B5EF4-FFF2-40B4-BE49-F238E27FC236}">
                <a16:creationId xmlns:a16="http://schemas.microsoft.com/office/drawing/2014/main" id="{45F44BB4-1940-43CB-9C9B-C8A475CEDEB6}"/>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E92D8B37-71D8-481B-A731-0476D24D9861}"/>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30537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40DF8-E572-40F6-8AAD-C919D9E598E5}"/>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3" name="Footer Placeholder 2">
            <a:extLst>
              <a:ext uri="{FF2B5EF4-FFF2-40B4-BE49-F238E27FC236}">
                <a16:creationId xmlns:a16="http://schemas.microsoft.com/office/drawing/2014/main" id="{CAC5232C-6FB1-46C2-9DF6-36B0F2FFF943}"/>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A6C7DF2A-CFE7-4E21-B056-0A0AB8A43645}"/>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18097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EA23-92D2-43DD-94CA-E28722566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F12263D-A185-49BF-AC77-DC206563F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934073A8-9633-42B7-882F-4AF91BD19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270AA-1549-4BBB-A9D6-14ABBF84AC3F}"/>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6" name="Footer Placeholder 5">
            <a:extLst>
              <a:ext uri="{FF2B5EF4-FFF2-40B4-BE49-F238E27FC236}">
                <a16:creationId xmlns:a16="http://schemas.microsoft.com/office/drawing/2014/main" id="{6A3F5194-8CD5-49B8-ACD5-2C3E89E3429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19F40093-C1BE-4301-93F3-C6DC47B08594}"/>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79760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C2A7-BA6A-46B4-9352-22E9EB5D0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D13AC938-C6DA-49D4-990C-4C4B2ACE8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5413887C-7849-4362-8613-9CC8C7852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A7EC1-1DA0-4FC6-BD9A-C19ACB215E1C}"/>
              </a:ext>
            </a:extLst>
          </p:cNvPr>
          <p:cNvSpPr>
            <a:spLocks noGrp="1"/>
          </p:cNvSpPr>
          <p:nvPr>
            <p:ph type="dt" sz="half" idx="10"/>
          </p:nvPr>
        </p:nvSpPr>
        <p:spPr/>
        <p:txBody>
          <a:bodyPr/>
          <a:lstStyle/>
          <a:p>
            <a:fld id="{5A556C55-573F-4E42-87B3-534753DB02CF}" type="datetimeFigureOut">
              <a:rPr lang="nl-BE" smtClean="0"/>
              <a:t>23/02/2024</a:t>
            </a:fld>
            <a:endParaRPr lang="nl-BE"/>
          </a:p>
        </p:txBody>
      </p:sp>
      <p:sp>
        <p:nvSpPr>
          <p:cNvPr id="6" name="Footer Placeholder 5">
            <a:extLst>
              <a:ext uri="{FF2B5EF4-FFF2-40B4-BE49-F238E27FC236}">
                <a16:creationId xmlns:a16="http://schemas.microsoft.com/office/drawing/2014/main" id="{CAC4EED8-B4D3-42B9-AB06-F168CFB7960D}"/>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10BAAFD-A75E-4CFF-8D1C-D9E75020F2BE}"/>
              </a:ext>
            </a:extLst>
          </p:cNvPr>
          <p:cNvSpPr>
            <a:spLocks noGrp="1"/>
          </p:cNvSpPr>
          <p:nvPr>
            <p:ph type="sldNum" sz="quarter" idx="12"/>
          </p:nvPr>
        </p:nvSpPr>
        <p:spPr/>
        <p:txBody>
          <a:bodyPr/>
          <a:lstStyle/>
          <a:p>
            <a:fld id="{EE387BEB-51BB-4488-8F02-E04766457424}" type="slidenum">
              <a:rPr lang="nl-BE" smtClean="0"/>
              <a:t>‹#›</a:t>
            </a:fld>
            <a:endParaRPr lang="nl-BE"/>
          </a:p>
        </p:txBody>
      </p:sp>
    </p:spTree>
    <p:extLst>
      <p:ext uri="{BB962C8B-B14F-4D97-AF65-F5344CB8AC3E}">
        <p14:creationId xmlns:p14="http://schemas.microsoft.com/office/powerpoint/2010/main" val="259444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A7B22-A8B8-4900-BD46-3772271C1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940AEA47-A0DA-4934-BBB9-866380D3B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BADA739-7F10-4FDC-82DF-43C5AB0CE3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56C55-573F-4E42-87B3-534753DB02CF}" type="datetimeFigureOut">
              <a:rPr lang="nl-BE" smtClean="0"/>
              <a:t>23/02/2024</a:t>
            </a:fld>
            <a:endParaRPr lang="nl-BE"/>
          </a:p>
        </p:txBody>
      </p:sp>
      <p:sp>
        <p:nvSpPr>
          <p:cNvPr id="5" name="Footer Placeholder 4">
            <a:extLst>
              <a:ext uri="{FF2B5EF4-FFF2-40B4-BE49-F238E27FC236}">
                <a16:creationId xmlns:a16="http://schemas.microsoft.com/office/drawing/2014/main" id="{70A11C8B-A465-4EB7-BE65-E87981020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7B1964D8-63CA-4DA2-AA30-C8F1155EF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87BEB-51BB-4488-8F02-E04766457424}" type="slidenum">
              <a:rPr lang="nl-BE" smtClean="0"/>
              <a:t>‹#›</a:t>
            </a:fld>
            <a:endParaRPr lang="nl-BE"/>
          </a:p>
        </p:txBody>
      </p:sp>
      <p:pic>
        <p:nvPicPr>
          <p:cNvPr id="7" name="Afbeelding 13" descr="Afbeelding met tekening&#10;&#10;Automatisch gegenereerde beschrijving">
            <a:extLst>
              <a:ext uri="{FF2B5EF4-FFF2-40B4-BE49-F238E27FC236}">
                <a16:creationId xmlns:a16="http://schemas.microsoft.com/office/drawing/2014/main" id="{278A6D2C-AF0C-4323-93F0-53ED74F2F45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67073" y="232106"/>
            <a:ext cx="810705" cy="284533"/>
          </a:xfrm>
          <a:prstGeom prst="rect">
            <a:avLst/>
          </a:prstGeom>
        </p:spPr>
      </p:pic>
      <p:pic>
        <p:nvPicPr>
          <p:cNvPr id="8" name="Afbeelding 10">
            <a:extLst>
              <a:ext uri="{FF2B5EF4-FFF2-40B4-BE49-F238E27FC236}">
                <a16:creationId xmlns:a16="http://schemas.microsoft.com/office/drawing/2014/main" id="{74EC0BC2-4F84-40C4-963C-9369736DA6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653052" y="179507"/>
            <a:ext cx="1125887" cy="389730"/>
          </a:xfrm>
          <a:prstGeom prst="rect">
            <a:avLst/>
          </a:prstGeom>
        </p:spPr>
      </p:pic>
    </p:spTree>
    <p:extLst>
      <p:ext uri="{BB962C8B-B14F-4D97-AF65-F5344CB8AC3E}">
        <p14:creationId xmlns:p14="http://schemas.microsoft.com/office/powerpoint/2010/main" val="147271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ALiiiy_eps?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in front of a crowd&#10;&#10;Description automatically generated">
            <a:extLst>
              <a:ext uri="{FF2B5EF4-FFF2-40B4-BE49-F238E27FC236}">
                <a16:creationId xmlns:a16="http://schemas.microsoft.com/office/drawing/2014/main" id="{5A6E9647-5CD6-4FF8-A571-495EE3A43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 y="5310"/>
            <a:ext cx="11132455" cy="6852690"/>
          </a:xfrm>
          <a:prstGeom prst="rect">
            <a:avLst/>
          </a:prstGeom>
        </p:spPr>
      </p:pic>
      <p:sp>
        <p:nvSpPr>
          <p:cNvPr id="4" name="Rectangle 3">
            <a:extLst>
              <a:ext uri="{FF2B5EF4-FFF2-40B4-BE49-F238E27FC236}">
                <a16:creationId xmlns:a16="http://schemas.microsoft.com/office/drawing/2014/main" id="{4D798BDD-F7A9-4FF5-82CD-20FD796836AC}"/>
              </a:ext>
            </a:extLst>
          </p:cNvPr>
          <p:cNvSpPr/>
          <p:nvPr/>
        </p:nvSpPr>
        <p:spPr>
          <a:xfrm>
            <a:off x="-136962" y="-43549"/>
            <a:ext cx="7775487" cy="6901549"/>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tel 5">
            <a:extLst>
              <a:ext uri="{FF2B5EF4-FFF2-40B4-BE49-F238E27FC236}">
                <a16:creationId xmlns:a16="http://schemas.microsoft.com/office/drawing/2014/main" id="{6E103FC6-34DE-4634-81E7-7B6A79A826F3}"/>
              </a:ext>
            </a:extLst>
          </p:cNvPr>
          <p:cNvSpPr>
            <a:spLocks noGrp="1"/>
          </p:cNvSpPr>
          <p:nvPr>
            <p:ph type="title"/>
          </p:nvPr>
        </p:nvSpPr>
        <p:spPr>
          <a:xfrm>
            <a:off x="7708808" y="1846205"/>
            <a:ext cx="4068683" cy="1220010"/>
          </a:xfrm>
          <a:noFill/>
        </p:spPr>
        <p:txBody>
          <a:bodyPr vert="horz" lIns="91440" tIns="45720" rIns="91440" bIns="45720" rtlCol="0" anchor="ctr">
            <a:normAutofit/>
          </a:bodyPr>
          <a:lstStyle/>
          <a:p>
            <a:pPr algn="ctr"/>
            <a:r>
              <a:rPr lang="en-US" sz="3600" b="1" dirty="0" err="1">
                <a:solidFill>
                  <a:srgbClr val="0C2157"/>
                </a:solidFill>
                <a:latin typeface="Verdana" panose="020B0604030504040204" pitchFamily="34" charset="0"/>
                <a:ea typeface="Verdana" panose="020B0604030504040204" pitchFamily="34" charset="0"/>
              </a:rPr>
              <a:t>Aangeklaagd</a:t>
            </a:r>
            <a:endParaRPr lang="en-US" sz="3600" b="1" dirty="0">
              <a:solidFill>
                <a:srgbClr val="0C2157"/>
              </a:solidFill>
              <a:latin typeface="Verdana" panose="020B0604030504040204" pitchFamily="34" charset="0"/>
              <a:ea typeface="Verdana" panose="020B0604030504040204" pitchFamily="34" charset="0"/>
            </a:endParaRPr>
          </a:p>
        </p:txBody>
      </p:sp>
      <p:pic>
        <p:nvPicPr>
          <p:cNvPr id="14" name="Afbeelding 13" descr="Afbeelding met tekening&#10;&#10;Automatisch gegenereerde beschrijving">
            <a:extLst>
              <a:ext uri="{FF2B5EF4-FFF2-40B4-BE49-F238E27FC236}">
                <a16:creationId xmlns:a16="http://schemas.microsoft.com/office/drawing/2014/main" id="{65AAF0F5-C7E0-418B-9EE4-43F07F1C3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399" y="18683"/>
            <a:ext cx="2386442" cy="837570"/>
          </a:xfrm>
          <a:prstGeom prst="rect">
            <a:avLst/>
          </a:prstGeom>
        </p:spPr>
      </p:pic>
      <p:sp>
        <p:nvSpPr>
          <p:cNvPr id="15" name="Tekstvak 14">
            <a:extLst>
              <a:ext uri="{FF2B5EF4-FFF2-40B4-BE49-F238E27FC236}">
                <a16:creationId xmlns:a16="http://schemas.microsoft.com/office/drawing/2014/main" id="{C6107E51-6D6C-436C-8F65-00A4662650A8}"/>
              </a:ext>
            </a:extLst>
          </p:cNvPr>
          <p:cNvSpPr txBox="1"/>
          <p:nvPr/>
        </p:nvSpPr>
        <p:spPr>
          <a:xfrm>
            <a:off x="9743150" y="5258007"/>
            <a:ext cx="3046253" cy="584775"/>
          </a:xfrm>
          <a:prstGeom prst="rect">
            <a:avLst/>
          </a:prstGeom>
          <a:noFill/>
        </p:spPr>
        <p:txBody>
          <a:bodyPr wrap="square" rtlCol="0">
            <a:spAutoFit/>
          </a:bodyPr>
          <a:lstStyle/>
          <a:p>
            <a:r>
              <a:rPr lang="nl-BE" sz="1600" b="1" dirty="0">
                <a:solidFill>
                  <a:srgbClr val="0C2157"/>
                </a:solidFill>
                <a:latin typeface="Verdana" panose="020B0604030504040204" pitchFamily="34" charset="0"/>
                <a:ea typeface="Verdana" panose="020B0604030504040204" pitchFamily="34" charset="0"/>
              </a:rPr>
              <a:t>Infosessie </a:t>
            </a:r>
          </a:p>
          <a:p>
            <a:r>
              <a:rPr lang="nl-BE" sz="1600" b="1" dirty="0">
                <a:solidFill>
                  <a:srgbClr val="0C2157"/>
                </a:solidFill>
                <a:latin typeface="Verdana" panose="020B0604030504040204" pitchFamily="34" charset="0"/>
                <a:ea typeface="Verdana" panose="020B0604030504040204" pitchFamily="34" charset="0"/>
              </a:rPr>
              <a:t>21 november 2019</a:t>
            </a:r>
          </a:p>
        </p:txBody>
      </p:sp>
      <p:sp>
        <p:nvSpPr>
          <p:cNvPr id="20" name="Flowchart: Manual Input 19">
            <a:extLst>
              <a:ext uri="{FF2B5EF4-FFF2-40B4-BE49-F238E27FC236}">
                <a16:creationId xmlns:a16="http://schemas.microsoft.com/office/drawing/2014/main" id="{B5FB3344-7A76-4942-A425-09E9C8A8C72A}"/>
              </a:ext>
            </a:extLst>
          </p:cNvPr>
          <p:cNvSpPr/>
          <p:nvPr/>
        </p:nvSpPr>
        <p:spPr>
          <a:xfrm rot="16200000">
            <a:off x="5515432" y="217712"/>
            <a:ext cx="6937834" cy="6415311"/>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itel 5">
            <a:extLst>
              <a:ext uri="{FF2B5EF4-FFF2-40B4-BE49-F238E27FC236}">
                <a16:creationId xmlns:a16="http://schemas.microsoft.com/office/drawing/2014/main" id="{F52201C0-4888-4F63-8330-1BE98C392442}"/>
              </a:ext>
            </a:extLst>
          </p:cNvPr>
          <p:cNvSpPr txBox="1">
            <a:spLocks/>
          </p:cNvSpPr>
          <p:nvPr/>
        </p:nvSpPr>
        <p:spPr>
          <a:xfrm>
            <a:off x="6728629" y="2528833"/>
            <a:ext cx="5463369" cy="186512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Verdana" panose="020B0604030504040204" pitchFamily="34" charset="0"/>
                <a:ea typeface="Verdana" panose="020B0604030504040204" pitchFamily="34" charset="0"/>
              </a:rPr>
              <a:t>AANGEKLAAGD</a:t>
            </a:r>
          </a:p>
          <a:p>
            <a:pPr algn="ctr"/>
            <a:endParaRPr lang="en-US" sz="4000" b="1" dirty="0">
              <a:latin typeface="Verdana" panose="020B0604030504040204" pitchFamily="34" charset="0"/>
              <a:ea typeface="Verdana" panose="020B0604030504040204" pitchFamily="34" charset="0"/>
            </a:endParaRPr>
          </a:p>
          <a:p>
            <a:r>
              <a:rPr lang="en-US" sz="2400" b="1" dirty="0">
                <a:latin typeface="Verdana" panose="020B0604030504040204" pitchFamily="34" charset="0"/>
                <a:ea typeface="Verdana" panose="020B0604030504040204" pitchFamily="34" charset="0"/>
              </a:rPr>
              <a:t>De </a:t>
            </a:r>
            <a:r>
              <a:rPr lang="en-US" sz="2400" b="1" dirty="0" err="1">
                <a:latin typeface="Verdana" panose="020B0604030504040204" pitchFamily="34" charset="0"/>
                <a:ea typeface="Verdana" panose="020B0604030504040204" pitchFamily="34" charset="0"/>
              </a:rPr>
              <a:t>beroepsaansprakelijkheid</a:t>
            </a:r>
            <a:r>
              <a:rPr lang="en-US" sz="2400" b="1" dirty="0">
                <a:latin typeface="Verdana" panose="020B0604030504040204" pitchFamily="34" charset="0"/>
                <a:ea typeface="Verdana" panose="020B0604030504040204" pitchFamily="34" charset="0"/>
              </a:rPr>
              <a:t> van de journalist</a:t>
            </a:r>
          </a:p>
        </p:txBody>
      </p:sp>
      <p:pic>
        <p:nvPicPr>
          <p:cNvPr id="18" name="Afbeelding 13" descr="Afbeelding met tekening&#10;&#10;Automatisch gegenereerde beschrijving">
            <a:extLst>
              <a:ext uri="{FF2B5EF4-FFF2-40B4-BE49-F238E27FC236}">
                <a16:creationId xmlns:a16="http://schemas.microsoft.com/office/drawing/2014/main" id="{0C98656A-0372-4B95-B1A5-C030BEFC0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599" y="58063"/>
            <a:ext cx="2783821" cy="977037"/>
          </a:xfrm>
          <a:prstGeom prst="rect">
            <a:avLst/>
          </a:prstGeom>
        </p:spPr>
      </p:pic>
      <p:sp>
        <p:nvSpPr>
          <p:cNvPr id="19" name="Tekstvak 14">
            <a:extLst>
              <a:ext uri="{FF2B5EF4-FFF2-40B4-BE49-F238E27FC236}">
                <a16:creationId xmlns:a16="http://schemas.microsoft.com/office/drawing/2014/main" id="{68050D07-D72A-4FD9-B55D-C0DCB63ACD7D}"/>
              </a:ext>
            </a:extLst>
          </p:cNvPr>
          <p:cNvSpPr txBox="1"/>
          <p:nvPr/>
        </p:nvSpPr>
        <p:spPr>
          <a:xfrm>
            <a:off x="9610977" y="5706072"/>
            <a:ext cx="2386443" cy="584775"/>
          </a:xfrm>
          <a:prstGeom prst="rect">
            <a:avLst/>
          </a:prstGeom>
          <a:noFill/>
        </p:spPr>
        <p:txBody>
          <a:bodyPr wrap="square" rtlCol="0">
            <a:spAutoFit/>
          </a:bodyPr>
          <a:lstStyle/>
          <a:p>
            <a:r>
              <a:rPr lang="nl-BE" sz="1600" b="1" dirty="0">
                <a:latin typeface="Verdana" panose="020B0604030504040204" pitchFamily="34" charset="0"/>
                <a:ea typeface="Verdana" panose="020B0604030504040204" pitchFamily="34" charset="0"/>
              </a:rPr>
              <a:t>Infosessie </a:t>
            </a:r>
          </a:p>
          <a:p>
            <a:r>
              <a:rPr lang="nl-BE" sz="1600" b="1" dirty="0">
                <a:latin typeface="Verdana" panose="020B0604030504040204" pitchFamily="34" charset="0"/>
                <a:ea typeface="Verdana" panose="020B0604030504040204" pitchFamily="34" charset="0"/>
              </a:rPr>
              <a:t>21 november 2019</a:t>
            </a:r>
          </a:p>
        </p:txBody>
      </p:sp>
      <p:pic>
        <p:nvPicPr>
          <p:cNvPr id="11" name="Afbeelding 10">
            <a:extLst>
              <a:ext uri="{FF2B5EF4-FFF2-40B4-BE49-F238E27FC236}">
                <a16:creationId xmlns:a16="http://schemas.microsoft.com/office/drawing/2014/main" id="{DFCED6B3-3C9A-4FF0-A1A9-8FF46DCF6357}"/>
              </a:ext>
            </a:extLst>
          </p:cNvPr>
          <p:cNvPicPr>
            <a:picLocks noChangeAspect="1"/>
          </p:cNvPicPr>
          <p:nvPr/>
        </p:nvPicPr>
        <p:blipFill rotWithShape="1">
          <a:blip r:embed="rId4">
            <a:extLst>
              <a:ext uri="{28A0092B-C50C-407E-A947-70E740481C1C}">
                <a14:useLocalDpi xmlns:a14="http://schemas.microsoft.com/office/drawing/2010/main" val="0"/>
              </a:ext>
            </a:extLst>
          </a:blip>
          <a:srcRect t="13364" b="5882"/>
          <a:stretch/>
        </p:blipFill>
        <p:spPr>
          <a:xfrm>
            <a:off x="5994599" y="123866"/>
            <a:ext cx="3024421" cy="845431"/>
          </a:xfrm>
          <a:prstGeom prst="rect">
            <a:avLst/>
          </a:prstGeom>
        </p:spPr>
      </p:pic>
    </p:spTree>
    <p:extLst>
      <p:ext uri="{BB962C8B-B14F-4D97-AF65-F5344CB8AC3E}">
        <p14:creationId xmlns:p14="http://schemas.microsoft.com/office/powerpoint/2010/main" val="404693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A0FEF-60BE-4BF3-8CED-E00921A9D0C1}"/>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19 + artikel 25 GW</a:t>
            </a:r>
          </a:p>
        </p:txBody>
      </p:sp>
      <p:sp>
        <p:nvSpPr>
          <p:cNvPr id="3" name="Tijdelijke aanduiding voor inhoud 2">
            <a:extLst>
              <a:ext uri="{FF2B5EF4-FFF2-40B4-BE49-F238E27FC236}">
                <a16:creationId xmlns:a16="http://schemas.microsoft.com/office/drawing/2014/main" id="{0FD9233E-24AC-4079-80EC-4588591336CF}"/>
              </a:ext>
            </a:extLst>
          </p:cNvPr>
          <p:cNvSpPr>
            <a:spLocks noGrp="1"/>
          </p:cNvSpPr>
          <p:nvPr>
            <p:ph idx="1"/>
          </p:nvPr>
        </p:nvSpPr>
        <p:spPr>
          <a:xfrm>
            <a:off x="942109" y="1797050"/>
            <a:ext cx="10411691" cy="4321183"/>
          </a:xfrm>
        </p:spPr>
        <p:txBody>
          <a:bodyPr>
            <a:spAutoFit/>
          </a:bodyPr>
          <a:lstStyle/>
          <a:p>
            <a:pPr marL="0" indent="0">
              <a:buNone/>
            </a:pPr>
            <a:r>
              <a:rPr lang="nl-BE" sz="2400" b="1" dirty="0">
                <a:solidFill>
                  <a:srgbClr val="00A9DF"/>
                </a:solidFill>
                <a:latin typeface="Verdana" panose="020B0604030504040204" pitchFamily="34" charset="0"/>
                <a:ea typeface="Verdana" panose="020B0604030504040204" pitchFamily="34" charset="0"/>
              </a:rPr>
              <a:t>Vooraf</a:t>
            </a:r>
          </a:p>
          <a:p>
            <a:pPr marL="0" indent="0">
              <a:buNone/>
            </a:pPr>
            <a:r>
              <a:rPr lang="nl-BE" sz="2000" dirty="0">
                <a:latin typeface="Verdana" panose="020B0604030504040204" pitchFamily="34" charset="0"/>
                <a:ea typeface="Verdana" panose="020B0604030504040204" pitchFamily="34" charset="0"/>
              </a:rPr>
              <a:t>Overheden mogen nooit </a:t>
            </a:r>
            <a:r>
              <a:rPr lang="nl-BE" sz="2000" b="1" dirty="0">
                <a:latin typeface="Verdana" panose="020B0604030504040204" pitchFamily="34" charset="0"/>
                <a:ea typeface="Verdana" panose="020B0604030504040204" pitchFamily="34" charset="0"/>
              </a:rPr>
              <a:t>vooraf</a:t>
            </a:r>
            <a:r>
              <a:rPr lang="nl-BE" sz="2000" dirty="0">
                <a:latin typeface="Verdana" panose="020B0604030504040204" pitchFamily="34" charset="0"/>
                <a:ea typeface="Verdana" panose="020B0604030504040204" pitchFamily="34" charset="0"/>
              </a:rPr>
              <a:t> communicatie censureren</a:t>
            </a:r>
          </a:p>
          <a:p>
            <a:pPr marL="0" indent="0">
              <a:buNone/>
            </a:pPr>
            <a:r>
              <a:rPr lang="nl-BE" sz="2000" dirty="0">
                <a:latin typeface="Verdana" panose="020B0604030504040204" pitchFamily="34" charset="0"/>
                <a:ea typeface="Verdana" panose="020B0604030504040204" pitchFamily="34" charset="0"/>
              </a:rPr>
              <a:t>Mediabazen hoeven </a:t>
            </a:r>
            <a:r>
              <a:rPr lang="nl-BE" sz="2000" b="1" dirty="0">
                <a:latin typeface="Verdana" panose="020B0604030504040204" pitchFamily="34" charset="0"/>
                <a:ea typeface="Verdana" panose="020B0604030504040204" pitchFamily="34" charset="0"/>
              </a:rPr>
              <a:t>vooraf</a:t>
            </a:r>
            <a:r>
              <a:rPr lang="nl-BE" sz="2000" dirty="0">
                <a:latin typeface="Verdana" panose="020B0604030504040204" pitchFamily="34" charset="0"/>
                <a:ea typeface="Verdana" panose="020B0604030504040204" pitchFamily="34" charset="0"/>
              </a:rPr>
              <a:t> communicatie niet te censureren</a:t>
            </a:r>
          </a:p>
          <a:p>
            <a:pPr marL="0" indent="0">
              <a:buNone/>
            </a:pPr>
            <a:r>
              <a:rPr lang="nl-BE" sz="1400" dirty="0">
                <a:latin typeface="Verdana" panose="020B0604030504040204" pitchFamily="34" charset="0"/>
                <a:ea typeface="Verdana" panose="020B0604030504040204" pitchFamily="34" charset="0"/>
              </a:rPr>
              <a:t>(want ze zijn niet persoonlijk aansprakelijk)</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400" b="1" dirty="0">
                <a:solidFill>
                  <a:srgbClr val="00A9DF"/>
                </a:solidFill>
                <a:latin typeface="Verdana" panose="020B0604030504040204" pitchFamily="34" charset="0"/>
                <a:ea typeface="Verdana" panose="020B0604030504040204" pitchFamily="34" charset="0"/>
              </a:rPr>
              <a:t>Achteraf</a:t>
            </a:r>
          </a:p>
          <a:p>
            <a:pPr marL="0" indent="0">
              <a:buNone/>
            </a:pPr>
            <a:r>
              <a:rPr lang="nl-BE" sz="2000" dirty="0">
                <a:latin typeface="Verdana" panose="020B0604030504040204" pitchFamily="34" charset="0"/>
                <a:ea typeface="Verdana" panose="020B0604030504040204" pitchFamily="34" charset="0"/>
              </a:rPr>
              <a:t>Overheden kunnen wel </a:t>
            </a:r>
            <a:r>
              <a:rPr lang="nl-BE" sz="2000" b="1" dirty="0">
                <a:latin typeface="Verdana" panose="020B0604030504040204" pitchFamily="34" charset="0"/>
                <a:ea typeface="Verdana" panose="020B0604030504040204" pitchFamily="34" charset="0"/>
              </a:rPr>
              <a:t>achteraf</a:t>
            </a:r>
            <a:r>
              <a:rPr lang="nl-BE" sz="2000" dirty="0">
                <a:latin typeface="Verdana" panose="020B0604030504040204" pitchFamily="34" charset="0"/>
                <a:ea typeface="Verdana" panose="020B0604030504040204" pitchFamily="34" charset="0"/>
              </a:rPr>
              <a:t> communicatie sanctioneren</a:t>
            </a:r>
          </a:p>
          <a:p>
            <a:pPr>
              <a:buFontTx/>
              <a:buChar char="-"/>
            </a:pPr>
            <a:r>
              <a:rPr lang="nl-BE" sz="2000" dirty="0">
                <a:latin typeface="Verdana" panose="020B0604030504040204" pitchFamily="34" charset="0"/>
                <a:ea typeface="Verdana" panose="020B0604030504040204" pitchFamily="34" charset="0"/>
              </a:rPr>
              <a:t>Strafrechtelijk: </a:t>
            </a:r>
            <a:r>
              <a:rPr lang="nl-BE" sz="2000" i="1" dirty="0">
                <a:latin typeface="Verdana" panose="020B0604030504040204" pitchFamily="34" charset="0"/>
                <a:ea typeface="Verdana" panose="020B0604030504040204" pitchFamily="34" charset="0"/>
              </a:rPr>
              <a:t>misdrijven laster, eerroof, onwettige identificatie, schending auteursrecht, racisme…</a:t>
            </a:r>
          </a:p>
          <a:p>
            <a:pPr>
              <a:buFontTx/>
              <a:buChar char="-"/>
            </a:pPr>
            <a:r>
              <a:rPr lang="nl-BE" sz="2000" dirty="0">
                <a:latin typeface="Verdana" panose="020B0604030504040204" pitchFamily="34" charset="0"/>
                <a:ea typeface="Verdana" panose="020B0604030504040204" pitchFamily="34" charset="0"/>
              </a:rPr>
              <a:t>Burgerrechtelijk (artikel 1382 B.W.): </a:t>
            </a:r>
            <a:r>
              <a:rPr lang="nl-BE" sz="2000" i="1" dirty="0" err="1">
                <a:latin typeface="Verdana" panose="020B0604030504040204" pitchFamily="34" charset="0"/>
                <a:ea typeface="Verdana" panose="020B0604030504040204" pitchFamily="34" charset="0"/>
              </a:rPr>
              <a:t>schadeverwekkende</a:t>
            </a:r>
            <a:r>
              <a:rPr lang="nl-BE" sz="2000" i="1" dirty="0">
                <a:latin typeface="Verdana" panose="020B0604030504040204" pitchFamily="34" charset="0"/>
                <a:ea typeface="Verdana" panose="020B0604030504040204" pitchFamily="34" charset="0"/>
              </a:rPr>
              <a:t> fouten</a:t>
            </a:r>
          </a:p>
          <a:p>
            <a:pPr>
              <a:buFontTx/>
              <a:buChar char="-"/>
            </a:pPr>
            <a:r>
              <a:rPr lang="nl-BE" sz="20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71835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A0FEF-60BE-4BF3-8CED-E00921A9D0C1}"/>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19 + artikel 25 GW</a:t>
            </a:r>
          </a:p>
        </p:txBody>
      </p:sp>
      <p:sp>
        <p:nvSpPr>
          <p:cNvPr id="3" name="Tijdelijke aanduiding voor inhoud 2">
            <a:extLst>
              <a:ext uri="{FF2B5EF4-FFF2-40B4-BE49-F238E27FC236}">
                <a16:creationId xmlns:a16="http://schemas.microsoft.com/office/drawing/2014/main" id="{0FD9233E-24AC-4079-80EC-4588591336CF}"/>
              </a:ext>
            </a:extLst>
          </p:cNvPr>
          <p:cNvSpPr>
            <a:spLocks noGrp="1"/>
          </p:cNvSpPr>
          <p:nvPr>
            <p:ph idx="1"/>
          </p:nvPr>
        </p:nvSpPr>
        <p:spPr>
          <a:xfrm>
            <a:off x="942108" y="1825625"/>
            <a:ext cx="10411691" cy="3915944"/>
          </a:xfrm>
        </p:spPr>
        <p:txBody>
          <a:bodyPr>
            <a:spAutoFit/>
          </a:bodyPr>
          <a:lstStyle/>
          <a:p>
            <a:pPr marL="0" indent="0">
              <a:buNone/>
            </a:pPr>
            <a:r>
              <a:rPr lang="nl-BE" sz="2400" b="1" dirty="0">
                <a:solidFill>
                  <a:srgbClr val="00A9DF"/>
                </a:solidFill>
                <a:latin typeface="Verdana" panose="020B0604030504040204" pitchFamily="34" charset="0"/>
                <a:ea typeface="Verdana" panose="020B0604030504040204" pitchFamily="34" charset="0"/>
              </a:rPr>
              <a:t>Vooraf</a:t>
            </a:r>
          </a:p>
          <a:p>
            <a:pPr marL="0" indent="0">
              <a:buNone/>
            </a:pPr>
            <a:r>
              <a:rPr lang="nl-BE" sz="2200" dirty="0">
                <a:latin typeface="Verdana" panose="020B0604030504040204" pitchFamily="34" charset="0"/>
                <a:ea typeface="Verdana" panose="020B0604030504040204" pitchFamily="34" charset="0"/>
              </a:rPr>
              <a:t>Overheden mogen nooit vooraf communicatie censureren</a:t>
            </a:r>
          </a:p>
          <a:p>
            <a:pPr marL="0" indent="0">
              <a:buNone/>
            </a:pPr>
            <a:endParaRPr lang="nl-BE" dirty="0">
              <a:latin typeface="Verdana" panose="020B0604030504040204" pitchFamily="34" charset="0"/>
              <a:ea typeface="Verdana" panose="020B0604030504040204" pitchFamily="34" charset="0"/>
            </a:endParaRPr>
          </a:p>
          <a:p>
            <a:pPr marL="0" indent="0">
              <a:buNone/>
            </a:pPr>
            <a:r>
              <a:rPr lang="nl-BE" sz="2000" dirty="0">
                <a:solidFill>
                  <a:srgbClr val="2F314D"/>
                </a:solidFill>
                <a:latin typeface="Verdana" panose="020B0604030504040204" pitchFamily="34" charset="0"/>
                <a:ea typeface="Verdana" panose="020B0604030504040204" pitchFamily="34" charset="0"/>
              </a:rPr>
              <a:t>QUID KORTGEDINGEN</a:t>
            </a:r>
          </a:p>
          <a:p>
            <a:pPr marL="0" indent="0">
              <a:buNone/>
            </a:pPr>
            <a:r>
              <a:rPr lang="nl-BE" sz="2000" dirty="0">
                <a:solidFill>
                  <a:srgbClr val="2F314D"/>
                </a:solidFill>
                <a:latin typeface="Verdana" panose="020B0604030504040204" pitchFamily="34" charset="0"/>
                <a:ea typeface="Verdana" panose="020B0604030504040204" pitchFamily="34" charset="0"/>
                <a:sym typeface="Wingdings" panose="05000000000000000000" pitchFamily="2" charset="2"/>
              </a:rPr>
              <a:t>  SPREEKVERBOD / PUBLICATIEVERBOD / UITZENDVERBOD ?</a:t>
            </a:r>
            <a:endParaRPr lang="nl-BE" sz="2000" dirty="0">
              <a:solidFill>
                <a:srgbClr val="2F314D"/>
              </a:solidFill>
              <a:latin typeface="Verdana" panose="020B0604030504040204" pitchFamily="34" charset="0"/>
              <a:ea typeface="Verdana" panose="020B0604030504040204" pitchFamily="34" charset="0"/>
            </a:endParaRPr>
          </a:p>
          <a:p>
            <a:pPr marL="0" indent="0">
              <a:buNone/>
            </a:pPr>
            <a:endParaRPr lang="nl-BE" dirty="0">
              <a:latin typeface="Verdana" panose="020B0604030504040204" pitchFamily="34" charset="0"/>
              <a:ea typeface="Verdana" panose="020B0604030504040204" pitchFamily="34" charset="0"/>
            </a:endParaRPr>
          </a:p>
          <a:p>
            <a:pPr>
              <a:buFontTx/>
              <a:buChar char="-"/>
            </a:pPr>
            <a:r>
              <a:rPr lang="nl-BE" sz="2000" dirty="0">
                <a:latin typeface="Verdana" panose="020B0604030504040204" pitchFamily="34" charset="0"/>
                <a:ea typeface="Verdana" panose="020B0604030504040204" pitchFamily="34" charset="0"/>
              </a:rPr>
              <a:t>mag formeel juridisch </a:t>
            </a:r>
            <a:r>
              <a:rPr lang="nl-BE" sz="2000" b="1" dirty="0">
                <a:latin typeface="Verdana" panose="020B0604030504040204" pitchFamily="34" charset="0"/>
                <a:ea typeface="Verdana" panose="020B0604030504040204" pitchFamily="34" charset="0"/>
              </a:rPr>
              <a:t>NIET</a:t>
            </a:r>
          </a:p>
          <a:p>
            <a:pPr>
              <a:buFontTx/>
              <a:buChar char="-"/>
            </a:pPr>
            <a:r>
              <a:rPr lang="nl-BE" sz="2000" dirty="0">
                <a:latin typeface="Verdana" panose="020B0604030504040204" pitchFamily="34" charset="0"/>
                <a:ea typeface="Verdana" panose="020B0604030504040204" pitchFamily="34" charset="0"/>
              </a:rPr>
              <a:t>sommige kortgedingrechters menen van </a:t>
            </a:r>
            <a:r>
              <a:rPr lang="nl-BE" sz="2000" b="1" dirty="0">
                <a:latin typeface="Verdana" panose="020B0604030504040204" pitchFamily="34" charset="0"/>
                <a:ea typeface="Verdana" panose="020B0604030504040204" pitchFamily="34" charset="0"/>
              </a:rPr>
              <a:t>WEL</a:t>
            </a:r>
            <a:r>
              <a:rPr lang="nl-BE" sz="2000" dirty="0">
                <a:latin typeface="Verdana" panose="020B0604030504040204" pitchFamily="34" charset="0"/>
                <a:ea typeface="Verdana" panose="020B0604030504040204" pitchFamily="34" charset="0"/>
              </a:rPr>
              <a:t>…</a:t>
            </a:r>
          </a:p>
          <a:p>
            <a:pPr>
              <a:buFontTx/>
              <a:buChar char="-"/>
            </a:pPr>
            <a:r>
              <a:rPr lang="nl-BE" sz="2000" dirty="0">
                <a:latin typeface="Verdana" panose="020B0604030504040204" pitchFamily="34" charset="0"/>
                <a:ea typeface="Verdana" panose="020B0604030504040204" pitchFamily="34" charset="0"/>
              </a:rPr>
              <a:t>Hof van Cassatie of wetgever moet duidelijkheid brengen</a:t>
            </a:r>
          </a:p>
        </p:txBody>
      </p:sp>
    </p:spTree>
    <p:extLst>
      <p:ext uri="{BB962C8B-B14F-4D97-AF65-F5344CB8AC3E}">
        <p14:creationId xmlns:p14="http://schemas.microsoft.com/office/powerpoint/2010/main" val="218171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A0FEF-60BE-4BF3-8CED-E00921A9D0C1}"/>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19 + artikel 25 + artikel 150 GW</a:t>
            </a:r>
          </a:p>
        </p:txBody>
      </p:sp>
      <p:sp>
        <p:nvSpPr>
          <p:cNvPr id="3" name="Tijdelijke aanduiding voor inhoud 2">
            <a:extLst>
              <a:ext uri="{FF2B5EF4-FFF2-40B4-BE49-F238E27FC236}">
                <a16:creationId xmlns:a16="http://schemas.microsoft.com/office/drawing/2014/main" id="{0FD9233E-24AC-4079-80EC-4588591336CF}"/>
              </a:ext>
            </a:extLst>
          </p:cNvPr>
          <p:cNvSpPr>
            <a:spLocks noGrp="1"/>
          </p:cNvSpPr>
          <p:nvPr>
            <p:ph idx="1"/>
          </p:nvPr>
        </p:nvSpPr>
        <p:spPr>
          <a:xfrm>
            <a:off x="942108" y="1825625"/>
            <a:ext cx="10411691" cy="3711785"/>
          </a:xfrm>
        </p:spPr>
        <p:txBody>
          <a:bodyPr>
            <a:spAutoFit/>
          </a:bodyPr>
          <a:lstStyle/>
          <a:p>
            <a:pPr marL="0" indent="0">
              <a:buNone/>
            </a:pPr>
            <a:r>
              <a:rPr lang="nl-BE" sz="2400" b="1" dirty="0">
                <a:solidFill>
                  <a:srgbClr val="00A9DF"/>
                </a:solidFill>
                <a:latin typeface="Verdana" panose="020B0604030504040204" pitchFamily="34" charset="0"/>
                <a:ea typeface="Verdana" panose="020B0604030504040204" pitchFamily="34" charset="0"/>
              </a:rPr>
              <a:t>Achteraf</a:t>
            </a:r>
          </a:p>
          <a:p>
            <a:pPr marL="0" indent="0">
              <a:buNone/>
            </a:pPr>
            <a:r>
              <a:rPr lang="nl-BE" sz="2000" dirty="0">
                <a:latin typeface="Verdana" panose="020B0604030504040204" pitchFamily="34" charset="0"/>
                <a:ea typeface="Verdana" panose="020B0604030504040204" pitchFamily="34" charset="0"/>
              </a:rPr>
              <a:t>Overheden mogen wel achteraf communicatie censureren</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1800" b="1" i="1" dirty="0">
                <a:solidFill>
                  <a:srgbClr val="00A9DF"/>
                </a:solidFill>
                <a:latin typeface="Verdana" panose="020B0604030504040204" pitchFamily="34" charset="0"/>
                <a:ea typeface="Verdana" panose="020B0604030504040204" pitchFamily="34" charset="0"/>
              </a:rPr>
              <a:t>Specifiek met betrekking tot de ‘pers’</a:t>
            </a:r>
          </a:p>
          <a:p>
            <a:pPr marL="0" indent="0">
              <a:buNone/>
            </a:pPr>
            <a:r>
              <a:rPr lang="nl-BE" sz="1800" b="1" i="1" dirty="0">
                <a:solidFill>
                  <a:srgbClr val="FF0000"/>
                </a:solidFill>
                <a:latin typeface="Verdana" panose="020B0604030504040204" pitchFamily="34" charset="0"/>
                <a:ea typeface="Verdana" panose="020B0604030504040204" pitchFamily="34" charset="0"/>
              </a:rPr>
              <a:t>(straks ook ‘andere informatiemiddelen’ ?) </a:t>
            </a:r>
            <a:r>
              <a:rPr lang="nl-BE" sz="1800" b="1" i="1" dirty="0">
                <a:latin typeface="Verdana" panose="020B0604030504040204" pitchFamily="34" charset="0"/>
                <a:ea typeface="Verdana" panose="020B0604030504040204" pitchFamily="34" charset="0"/>
              </a:rPr>
              <a:t>:</a:t>
            </a:r>
          </a:p>
          <a:p>
            <a:pPr marL="0" indent="0">
              <a:buNone/>
            </a:pPr>
            <a:endParaRPr lang="nl-BE" sz="1200" dirty="0">
              <a:latin typeface="Verdana" panose="020B0604030504040204" pitchFamily="34" charset="0"/>
              <a:ea typeface="Verdana" panose="020B0604030504040204" pitchFamily="34" charset="0"/>
            </a:endParaRPr>
          </a:p>
          <a:p>
            <a:pPr>
              <a:buFont typeface="Wingdings" panose="05000000000000000000" pitchFamily="2" charset="2"/>
              <a:buChar char="à"/>
            </a:pPr>
            <a:r>
              <a:rPr lang="nl-BE" sz="1800" dirty="0">
                <a:latin typeface="Verdana" panose="020B0604030504040204" pitchFamily="34" charset="0"/>
                <a:ea typeface="Verdana" panose="020B0604030504040204" pitchFamily="34" charset="0"/>
                <a:sym typeface="Wingdings" panose="05000000000000000000" pitchFamily="2" charset="2"/>
              </a:rPr>
              <a:t> Artikel 25, tweede lid: </a:t>
            </a:r>
            <a:r>
              <a:rPr lang="nl-BE" sz="1800" b="1" dirty="0">
                <a:latin typeface="Verdana" panose="020B0604030504040204" pitchFamily="34" charset="0"/>
                <a:ea typeface="Verdana" panose="020B0604030504040204" pitchFamily="34" charset="0"/>
                <a:sym typeface="Wingdings" panose="05000000000000000000" pitchFamily="2" charset="2"/>
              </a:rPr>
              <a:t>getrapte aansprakelijkheid</a:t>
            </a:r>
          </a:p>
          <a:p>
            <a:pPr marL="0" indent="0">
              <a:buNone/>
            </a:pPr>
            <a:endParaRPr lang="nl-BE" sz="1800" dirty="0">
              <a:latin typeface="Verdana" panose="020B0604030504040204" pitchFamily="34" charset="0"/>
              <a:ea typeface="Verdana" panose="020B0604030504040204" pitchFamily="34" charset="0"/>
              <a:sym typeface="Wingdings" panose="05000000000000000000" pitchFamily="2" charset="2"/>
            </a:endParaRPr>
          </a:p>
          <a:p>
            <a:pPr>
              <a:buFont typeface="Wingdings" panose="05000000000000000000" pitchFamily="2" charset="2"/>
              <a:buChar char="à"/>
            </a:pPr>
            <a:r>
              <a:rPr lang="nl-BE" sz="1800" dirty="0">
                <a:latin typeface="Verdana" panose="020B0604030504040204" pitchFamily="34" charset="0"/>
                <a:ea typeface="Verdana" panose="020B0604030504040204" pitchFamily="34" charset="0"/>
                <a:sym typeface="Wingdings" panose="05000000000000000000" pitchFamily="2" charset="2"/>
              </a:rPr>
              <a:t> Artikel 150 GW: bij ‘</a:t>
            </a:r>
            <a:r>
              <a:rPr lang="nl-BE" sz="1800" dirty="0" err="1">
                <a:latin typeface="Verdana" panose="020B0604030504040204" pitchFamily="34" charset="0"/>
                <a:ea typeface="Verdana" panose="020B0604030504040204" pitchFamily="34" charset="0"/>
                <a:sym typeface="Wingdings" panose="05000000000000000000" pitchFamily="2" charset="2"/>
              </a:rPr>
              <a:t>pers’misdrijven</a:t>
            </a:r>
            <a:r>
              <a:rPr lang="nl-BE" sz="1800" dirty="0">
                <a:latin typeface="Verdana" panose="020B0604030504040204" pitchFamily="34" charset="0"/>
                <a:ea typeface="Verdana" panose="020B0604030504040204" pitchFamily="34" charset="0"/>
                <a:sym typeface="Wingdings" panose="05000000000000000000" pitchFamily="2" charset="2"/>
              </a:rPr>
              <a:t>: het </a:t>
            </a:r>
            <a:r>
              <a:rPr lang="nl-BE" sz="1800" b="1" dirty="0">
                <a:latin typeface="Verdana" panose="020B0604030504040204" pitchFamily="34" charset="0"/>
                <a:ea typeface="Verdana" panose="020B0604030504040204" pitchFamily="34" charset="0"/>
                <a:sym typeface="Wingdings" panose="05000000000000000000" pitchFamily="2" charset="2"/>
              </a:rPr>
              <a:t>hof van assisen</a:t>
            </a:r>
            <a:r>
              <a:rPr lang="nl-BE" sz="1800" dirty="0">
                <a:latin typeface="Verdana" panose="020B0604030504040204" pitchFamily="34" charset="0"/>
                <a:ea typeface="Verdana" panose="020B0604030504040204" pitchFamily="34" charset="0"/>
                <a:sym typeface="Wingdings" panose="05000000000000000000" pitchFamily="2" charset="2"/>
              </a:rPr>
              <a:t> is bevoegd</a:t>
            </a:r>
          </a:p>
          <a:p>
            <a:pPr marL="0" indent="0">
              <a:buNone/>
            </a:pPr>
            <a:endParaRPr lang="nl-BE"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494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368AE-B834-4E2F-A284-D8B0DD7D4143}"/>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25, tweede lid GW</a:t>
            </a:r>
          </a:p>
        </p:txBody>
      </p:sp>
      <p:sp>
        <p:nvSpPr>
          <p:cNvPr id="3" name="Tijdelijke aanduiding voor inhoud 2">
            <a:extLst>
              <a:ext uri="{FF2B5EF4-FFF2-40B4-BE49-F238E27FC236}">
                <a16:creationId xmlns:a16="http://schemas.microsoft.com/office/drawing/2014/main" id="{7FD725C3-146C-4B23-B0F5-A152768BA2FF}"/>
              </a:ext>
            </a:extLst>
          </p:cNvPr>
          <p:cNvSpPr>
            <a:spLocks noGrp="1"/>
          </p:cNvSpPr>
          <p:nvPr>
            <p:ph idx="1"/>
          </p:nvPr>
        </p:nvSpPr>
        <p:spPr>
          <a:xfrm>
            <a:off x="838200" y="1570182"/>
            <a:ext cx="10515600" cy="4044184"/>
          </a:xfrm>
        </p:spPr>
        <p:txBody>
          <a:bodyPr>
            <a:spAutoFit/>
          </a:bodyPr>
          <a:lstStyle/>
          <a:p>
            <a:pPr>
              <a:buFont typeface="Wingdings" panose="05000000000000000000" pitchFamily="2" charset="2"/>
              <a:buChar char="à"/>
            </a:pPr>
            <a:r>
              <a:rPr lang="nl-BE" sz="1800" dirty="0">
                <a:latin typeface="Verdana" panose="020B0604030504040204" pitchFamily="34" charset="0"/>
                <a:ea typeface="Verdana" panose="020B0604030504040204" pitchFamily="34" charset="0"/>
                <a:sym typeface="Wingdings" panose="05000000000000000000" pitchFamily="2" charset="2"/>
              </a:rPr>
              <a:t> </a:t>
            </a:r>
            <a:r>
              <a:rPr lang="nl-BE" sz="1800" b="1" dirty="0">
                <a:latin typeface="Verdana" panose="020B0604030504040204" pitchFamily="34" charset="0"/>
                <a:ea typeface="Verdana" panose="020B0604030504040204" pitchFamily="34" charset="0"/>
                <a:sym typeface="Wingdings" panose="05000000000000000000" pitchFamily="2" charset="2"/>
              </a:rPr>
              <a:t>Getrapte aansprakelijkheid:</a:t>
            </a:r>
          </a:p>
          <a:p>
            <a:pPr marL="0" indent="0">
              <a:buNone/>
            </a:pPr>
            <a:r>
              <a:rPr lang="nl-BE" sz="1800" dirty="0">
                <a:latin typeface="Verdana" panose="020B0604030504040204" pitchFamily="34" charset="0"/>
                <a:ea typeface="Verdana" panose="020B0604030504040204" pitchFamily="34" charset="0"/>
                <a:sym typeface="Wingdings" panose="05000000000000000000" pitchFamily="2" charset="2"/>
              </a:rPr>
              <a:t>	</a:t>
            </a:r>
          </a:p>
          <a:p>
            <a:pPr marL="0" indent="0">
              <a:buNone/>
            </a:pPr>
            <a:endParaRPr lang="nl-BE" sz="1800" dirty="0">
              <a:latin typeface="Verdana" panose="020B0604030504040204" pitchFamily="34" charset="0"/>
              <a:ea typeface="Verdana" panose="020B0604030504040204" pitchFamily="34" charset="0"/>
              <a:sym typeface="Wingdings" panose="05000000000000000000" pitchFamily="2" charset="2"/>
            </a:endParaRP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Feitelijk: persoonlijke aansprakelijkheid van de auteur</a:t>
            </a: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Zowel strafrechtelijk als burgerrechtelijk</a:t>
            </a: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Uitzondering op de klassieke burgerrechtelijke en arbeidsrechtelijke mede-aansprakelijkheid </a:t>
            </a:r>
            <a:r>
              <a:rPr lang="nl-BE" sz="1100" dirty="0">
                <a:latin typeface="Verdana" panose="020B0604030504040204" pitchFamily="34" charset="0"/>
                <a:ea typeface="Verdana" panose="020B0604030504040204" pitchFamily="34" charset="0"/>
                <a:sym typeface="Wingdings" panose="05000000000000000000" pitchFamily="2" charset="2"/>
              </a:rPr>
              <a:t>(artikel 1384 B.W. en artikel 18 WAO)</a:t>
            </a: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In de praktijk gemilderd (mede-aansprakelijkheid hoofdredacteur, eindredacteur en zelfs – toch – de uitgever)</a:t>
            </a: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Vraag: nog actueel ?</a:t>
            </a:r>
          </a:p>
          <a:p>
            <a:pPr>
              <a:buClr>
                <a:srgbClr val="0C2157"/>
              </a:buClr>
              <a:buFont typeface="Verdana" panose="020B0604030504040204" pitchFamily="34" charset="0"/>
              <a:buChar char="●"/>
            </a:pPr>
            <a:r>
              <a:rPr lang="nl-BE" sz="1600" dirty="0">
                <a:latin typeface="Verdana" panose="020B0604030504040204" pitchFamily="34" charset="0"/>
                <a:ea typeface="Verdana" panose="020B0604030504040204" pitchFamily="34" charset="0"/>
                <a:sym typeface="Wingdings" panose="05000000000000000000" pitchFamily="2" charset="2"/>
              </a:rPr>
              <a:t> Belang van goede auteursverzekering voor beroepsaansprakelijkheid</a:t>
            </a:r>
          </a:p>
          <a:p>
            <a:endParaRPr lang="nl-BE" sz="1400" dirty="0">
              <a:latin typeface="Verdana" panose="020B0604030504040204" pitchFamily="34" charset="0"/>
              <a:ea typeface="Verdana" panose="020B0604030504040204" pitchFamily="34" charset="0"/>
              <a:sym typeface="Wingdings" panose="05000000000000000000" pitchFamily="2" charset="2"/>
            </a:endParaRPr>
          </a:p>
        </p:txBody>
      </p:sp>
      <p:sp>
        <p:nvSpPr>
          <p:cNvPr id="4" name="Arrow: Pentagon 3">
            <a:extLst>
              <a:ext uri="{FF2B5EF4-FFF2-40B4-BE49-F238E27FC236}">
                <a16:creationId xmlns:a16="http://schemas.microsoft.com/office/drawing/2014/main" id="{745DE355-D423-470A-9784-28E02B965AD3}"/>
              </a:ext>
            </a:extLst>
          </p:cNvPr>
          <p:cNvSpPr/>
          <p:nvPr/>
        </p:nvSpPr>
        <p:spPr>
          <a:xfrm>
            <a:off x="982230" y="1970233"/>
            <a:ext cx="2703945" cy="477694"/>
          </a:xfrm>
          <a:custGeom>
            <a:avLst/>
            <a:gdLst>
              <a:gd name="connsiteX0" fmla="*/ 0 w 2703945"/>
              <a:gd name="connsiteY0" fmla="*/ 0 h 477694"/>
              <a:gd name="connsiteX1" fmla="*/ 2465098 w 2703945"/>
              <a:gd name="connsiteY1" fmla="*/ 0 h 477694"/>
              <a:gd name="connsiteX2" fmla="*/ 2703945 w 2703945"/>
              <a:gd name="connsiteY2" fmla="*/ 238847 h 477694"/>
              <a:gd name="connsiteX3" fmla="*/ 2465098 w 2703945"/>
              <a:gd name="connsiteY3" fmla="*/ 477694 h 477694"/>
              <a:gd name="connsiteX4" fmla="*/ 0 w 2703945"/>
              <a:gd name="connsiteY4" fmla="*/ 477694 h 477694"/>
              <a:gd name="connsiteX5" fmla="*/ 0 w 2703945"/>
              <a:gd name="connsiteY5" fmla="*/ 0 h 47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3945" h="477694" fill="none" extrusionOk="0">
                <a:moveTo>
                  <a:pt x="0" y="0"/>
                </a:moveTo>
                <a:cubicBezTo>
                  <a:pt x="1118487" y="-87639"/>
                  <a:pt x="1590895" y="72679"/>
                  <a:pt x="2465098" y="0"/>
                </a:cubicBezTo>
                <a:cubicBezTo>
                  <a:pt x="2579112" y="81645"/>
                  <a:pt x="2679557" y="178104"/>
                  <a:pt x="2703945" y="238847"/>
                </a:cubicBezTo>
                <a:cubicBezTo>
                  <a:pt x="2649816" y="335836"/>
                  <a:pt x="2542043" y="382226"/>
                  <a:pt x="2465098" y="477694"/>
                </a:cubicBezTo>
                <a:cubicBezTo>
                  <a:pt x="1562880" y="639891"/>
                  <a:pt x="882138" y="549856"/>
                  <a:pt x="0" y="477694"/>
                </a:cubicBezTo>
                <a:cubicBezTo>
                  <a:pt x="6811" y="282738"/>
                  <a:pt x="-15653" y="219562"/>
                  <a:pt x="0" y="0"/>
                </a:cubicBezTo>
                <a:close/>
              </a:path>
              <a:path w="2703945" h="477694" stroke="0" extrusionOk="0">
                <a:moveTo>
                  <a:pt x="0" y="0"/>
                </a:moveTo>
                <a:cubicBezTo>
                  <a:pt x="889920" y="118645"/>
                  <a:pt x="2027476" y="116012"/>
                  <a:pt x="2465098" y="0"/>
                </a:cubicBezTo>
                <a:cubicBezTo>
                  <a:pt x="2513203" y="10765"/>
                  <a:pt x="2596727" y="150005"/>
                  <a:pt x="2703945" y="238847"/>
                </a:cubicBezTo>
                <a:cubicBezTo>
                  <a:pt x="2641499" y="342153"/>
                  <a:pt x="2504759" y="426268"/>
                  <a:pt x="2465098" y="477694"/>
                </a:cubicBezTo>
                <a:cubicBezTo>
                  <a:pt x="2210118" y="497881"/>
                  <a:pt x="251177" y="630174"/>
                  <a:pt x="0" y="477694"/>
                </a:cubicBezTo>
                <a:cubicBezTo>
                  <a:pt x="11790" y="282035"/>
                  <a:pt x="-16373" y="217661"/>
                  <a:pt x="0" y="0"/>
                </a:cubicBezTo>
                <a:close/>
              </a:path>
            </a:pathLst>
          </a:custGeom>
          <a:solidFill>
            <a:srgbClr val="00A9DF"/>
          </a:solidFill>
          <a:ln w="25400">
            <a:solidFill>
              <a:srgbClr val="0C2157"/>
            </a:solidFill>
            <a:extLst>
              <a:ext uri="{C807C97D-BFC1-408E-A445-0C87EB9F89A2}">
                <ask:lineSketchStyleProps xmlns:ask="http://schemas.microsoft.com/office/drawing/2018/sketchyshapes" sd="1219033472">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Auteur</a:t>
            </a:r>
          </a:p>
        </p:txBody>
      </p:sp>
      <p:sp>
        <p:nvSpPr>
          <p:cNvPr id="6" name="Arrow: Chevron 5">
            <a:extLst>
              <a:ext uri="{FF2B5EF4-FFF2-40B4-BE49-F238E27FC236}">
                <a16:creationId xmlns:a16="http://schemas.microsoft.com/office/drawing/2014/main" id="{309C3667-2E1E-4196-8DAD-020B1BB0683C}"/>
              </a:ext>
            </a:extLst>
          </p:cNvPr>
          <p:cNvSpPr/>
          <p:nvPr/>
        </p:nvSpPr>
        <p:spPr>
          <a:xfrm>
            <a:off x="3519055" y="1970232"/>
            <a:ext cx="2703945" cy="477694"/>
          </a:xfrm>
          <a:custGeom>
            <a:avLst/>
            <a:gdLst>
              <a:gd name="connsiteX0" fmla="*/ 0 w 2703945"/>
              <a:gd name="connsiteY0" fmla="*/ 0 h 477694"/>
              <a:gd name="connsiteX1" fmla="*/ 2465098 w 2703945"/>
              <a:gd name="connsiteY1" fmla="*/ 0 h 477694"/>
              <a:gd name="connsiteX2" fmla="*/ 2703945 w 2703945"/>
              <a:gd name="connsiteY2" fmla="*/ 238847 h 477694"/>
              <a:gd name="connsiteX3" fmla="*/ 2465098 w 2703945"/>
              <a:gd name="connsiteY3" fmla="*/ 477694 h 477694"/>
              <a:gd name="connsiteX4" fmla="*/ 0 w 2703945"/>
              <a:gd name="connsiteY4" fmla="*/ 477694 h 477694"/>
              <a:gd name="connsiteX5" fmla="*/ 238847 w 2703945"/>
              <a:gd name="connsiteY5" fmla="*/ 238847 h 477694"/>
              <a:gd name="connsiteX6" fmla="*/ 0 w 2703945"/>
              <a:gd name="connsiteY6" fmla="*/ 0 h 47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945" h="477694" fill="none" extrusionOk="0">
                <a:moveTo>
                  <a:pt x="0" y="0"/>
                </a:moveTo>
                <a:cubicBezTo>
                  <a:pt x="1062347" y="117289"/>
                  <a:pt x="1306877" y="-54714"/>
                  <a:pt x="2465098" y="0"/>
                </a:cubicBezTo>
                <a:cubicBezTo>
                  <a:pt x="2516783" y="22990"/>
                  <a:pt x="2657881" y="189224"/>
                  <a:pt x="2703945" y="238847"/>
                </a:cubicBezTo>
                <a:cubicBezTo>
                  <a:pt x="2664688" y="263199"/>
                  <a:pt x="2527103" y="400844"/>
                  <a:pt x="2465098" y="477694"/>
                </a:cubicBezTo>
                <a:cubicBezTo>
                  <a:pt x="1848979" y="482826"/>
                  <a:pt x="876507" y="398676"/>
                  <a:pt x="0" y="477694"/>
                </a:cubicBezTo>
                <a:cubicBezTo>
                  <a:pt x="107658" y="365686"/>
                  <a:pt x="204867" y="295763"/>
                  <a:pt x="238847" y="238847"/>
                </a:cubicBezTo>
                <a:cubicBezTo>
                  <a:pt x="136356" y="123518"/>
                  <a:pt x="71105" y="57868"/>
                  <a:pt x="0" y="0"/>
                </a:cubicBezTo>
                <a:close/>
              </a:path>
              <a:path w="2703945" h="477694" stroke="0" extrusionOk="0">
                <a:moveTo>
                  <a:pt x="0" y="0"/>
                </a:moveTo>
                <a:cubicBezTo>
                  <a:pt x="1009829" y="59524"/>
                  <a:pt x="1507677" y="107638"/>
                  <a:pt x="2465098" y="0"/>
                </a:cubicBezTo>
                <a:cubicBezTo>
                  <a:pt x="2555829" y="88082"/>
                  <a:pt x="2615541" y="139612"/>
                  <a:pt x="2703945" y="238847"/>
                </a:cubicBezTo>
                <a:cubicBezTo>
                  <a:pt x="2645034" y="325905"/>
                  <a:pt x="2591016" y="381633"/>
                  <a:pt x="2465098" y="477694"/>
                </a:cubicBezTo>
                <a:cubicBezTo>
                  <a:pt x="2218577" y="632162"/>
                  <a:pt x="297670" y="326186"/>
                  <a:pt x="0" y="477694"/>
                </a:cubicBezTo>
                <a:cubicBezTo>
                  <a:pt x="126378" y="378469"/>
                  <a:pt x="179460" y="304448"/>
                  <a:pt x="238847" y="238847"/>
                </a:cubicBezTo>
                <a:cubicBezTo>
                  <a:pt x="170649" y="192576"/>
                  <a:pt x="45047" y="3664"/>
                  <a:pt x="0" y="0"/>
                </a:cubicBezTo>
                <a:close/>
              </a:path>
            </a:pathLst>
          </a:custGeom>
          <a:solidFill>
            <a:srgbClr val="0C2157"/>
          </a:solidFill>
          <a:ln w="19050">
            <a:solidFill>
              <a:srgbClr val="0C2157"/>
            </a:solidFill>
            <a:extLst>
              <a:ext uri="{C807C97D-BFC1-408E-A445-0C87EB9F89A2}">
                <ask:lineSketchStyleProps xmlns:ask="http://schemas.microsoft.com/office/drawing/2018/sketchyshapes" sd="1670402538">
                  <a:prstGeom prst="chevro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Uitgever</a:t>
            </a:r>
          </a:p>
        </p:txBody>
      </p:sp>
      <p:sp>
        <p:nvSpPr>
          <p:cNvPr id="7" name="Arrow: Chevron 6">
            <a:extLst>
              <a:ext uri="{FF2B5EF4-FFF2-40B4-BE49-F238E27FC236}">
                <a16:creationId xmlns:a16="http://schemas.microsoft.com/office/drawing/2014/main" id="{44CB5FF2-822C-4599-9343-DA898C93A611}"/>
              </a:ext>
            </a:extLst>
          </p:cNvPr>
          <p:cNvSpPr/>
          <p:nvPr/>
        </p:nvSpPr>
        <p:spPr>
          <a:xfrm>
            <a:off x="6055880" y="1970232"/>
            <a:ext cx="2703945" cy="477694"/>
          </a:xfrm>
          <a:custGeom>
            <a:avLst/>
            <a:gdLst>
              <a:gd name="connsiteX0" fmla="*/ 0 w 2703945"/>
              <a:gd name="connsiteY0" fmla="*/ 0 h 477694"/>
              <a:gd name="connsiteX1" fmla="*/ 2465098 w 2703945"/>
              <a:gd name="connsiteY1" fmla="*/ 0 h 477694"/>
              <a:gd name="connsiteX2" fmla="*/ 2703945 w 2703945"/>
              <a:gd name="connsiteY2" fmla="*/ 238847 h 477694"/>
              <a:gd name="connsiteX3" fmla="*/ 2465098 w 2703945"/>
              <a:gd name="connsiteY3" fmla="*/ 477694 h 477694"/>
              <a:gd name="connsiteX4" fmla="*/ 0 w 2703945"/>
              <a:gd name="connsiteY4" fmla="*/ 477694 h 477694"/>
              <a:gd name="connsiteX5" fmla="*/ 238847 w 2703945"/>
              <a:gd name="connsiteY5" fmla="*/ 238847 h 477694"/>
              <a:gd name="connsiteX6" fmla="*/ 0 w 2703945"/>
              <a:gd name="connsiteY6" fmla="*/ 0 h 47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945" h="477694" fill="none" extrusionOk="0">
                <a:moveTo>
                  <a:pt x="0" y="0"/>
                </a:moveTo>
                <a:cubicBezTo>
                  <a:pt x="408155" y="-112598"/>
                  <a:pt x="1864946" y="136673"/>
                  <a:pt x="2465098" y="0"/>
                </a:cubicBezTo>
                <a:cubicBezTo>
                  <a:pt x="2560823" y="70121"/>
                  <a:pt x="2608723" y="117443"/>
                  <a:pt x="2703945" y="238847"/>
                </a:cubicBezTo>
                <a:cubicBezTo>
                  <a:pt x="2595527" y="366911"/>
                  <a:pt x="2526449" y="373516"/>
                  <a:pt x="2465098" y="477694"/>
                </a:cubicBezTo>
                <a:cubicBezTo>
                  <a:pt x="1500158" y="538546"/>
                  <a:pt x="1220293" y="524965"/>
                  <a:pt x="0" y="477694"/>
                </a:cubicBezTo>
                <a:cubicBezTo>
                  <a:pt x="51157" y="439259"/>
                  <a:pt x="207249" y="274756"/>
                  <a:pt x="238847" y="238847"/>
                </a:cubicBezTo>
                <a:cubicBezTo>
                  <a:pt x="135473" y="156539"/>
                  <a:pt x="85100" y="94229"/>
                  <a:pt x="0" y="0"/>
                </a:cubicBezTo>
                <a:close/>
              </a:path>
              <a:path w="2703945" h="477694" stroke="0" extrusionOk="0">
                <a:moveTo>
                  <a:pt x="0" y="0"/>
                </a:moveTo>
                <a:cubicBezTo>
                  <a:pt x="471214" y="117260"/>
                  <a:pt x="1615629" y="102467"/>
                  <a:pt x="2465098" y="0"/>
                </a:cubicBezTo>
                <a:cubicBezTo>
                  <a:pt x="2531601" y="69910"/>
                  <a:pt x="2674650" y="212289"/>
                  <a:pt x="2703945" y="238847"/>
                </a:cubicBezTo>
                <a:cubicBezTo>
                  <a:pt x="2663464" y="306406"/>
                  <a:pt x="2521875" y="441596"/>
                  <a:pt x="2465098" y="477694"/>
                </a:cubicBezTo>
                <a:cubicBezTo>
                  <a:pt x="1682315" y="487247"/>
                  <a:pt x="759171" y="467366"/>
                  <a:pt x="0" y="477694"/>
                </a:cubicBezTo>
                <a:cubicBezTo>
                  <a:pt x="43874" y="455181"/>
                  <a:pt x="151831" y="345290"/>
                  <a:pt x="238847" y="238847"/>
                </a:cubicBezTo>
                <a:cubicBezTo>
                  <a:pt x="134010" y="162525"/>
                  <a:pt x="81339" y="65552"/>
                  <a:pt x="0" y="0"/>
                </a:cubicBezTo>
                <a:close/>
              </a:path>
            </a:pathLst>
          </a:custGeom>
          <a:solidFill>
            <a:srgbClr val="0C2157"/>
          </a:solidFill>
          <a:ln w="19050">
            <a:solidFill>
              <a:srgbClr val="0C2157"/>
            </a:solidFill>
            <a:extLst>
              <a:ext uri="{C807C97D-BFC1-408E-A445-0C87EB9F89A2}">
                <ask:lineSketchStyleProps xmlns:ask="http://schemas.microsoft.com/office/drawing/2018/sketchyshapes" sd="156037080">
                  <a:prstGeom prst="chevro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Drukker</a:t>
            </a:r>
          </a:p>
        </p:txBody>
      </p:sp>
      <p:sp>
        <p:nvSpPr>
          <p:cNvPr id="8" name="Arrow: Chevron 7">
            <a:extLst>
              <a:ext uri="{FF2B5EF4-FFF2-40B4-BE49-F238E27FC236}">
                <a16:creationId xmlns:a16="http://schemas.microsoft.com/office/drawing/2014/main" id="{88B2F2A2-D1A1-4160-B0CF-D6C76D4C7244}"/>
              </a:ext>
            </a:extLst>
          </p:cNvPr>
          <p:cNvSpPr/>
          <p:nvPr/>
        </p:nvSpPr>
        <p:spPr>
          <a:xfrm>
            <a:off x="8592705" y="1970232"/>
            <a:ext cx="2703945" cy="477694"/>
          </a:xfrm>
          <a:custGeom>
            <a:avLst/>
            <a:gdLst>
              <a:gd name="connsiteX0" fmla="*/ 0 w 2703945"/>
              <a:gd name="connsiteY0" fmla="*/ 0 h 477694"/>
              <a:gd name="connsiteX1" fmla="*/ 2465098 w 2703945"/>
              <a:gd name="connsiteY1" fmla="*/ 0 h 477694"/>
              <a:gd name="connsiteX2" fmla="*/ 2703945 w 2703945"/>
              <a:gd name="connsiteY2" fmla="*/ 238847 h 477694"/>
              <a:gd name="connsiteX3" fmla="*/ 2465098 w 2703945"/>
              <a:gd name="connsiteY3" fmla="*/ 477694 h 477694"/>
              <a:gd name="connsiteX4" fmla="*/ 0 w 2703945"/>
              <a:gd name="connsiteY4" fmla="*/ 477694 h 477694"/>
              <a:gd name="connsiteX5" fmla="*/ 238847 w 2703945"/>
              <a:gd name="connsiteY5" fmla="*/ 238847 h 477694"/>
              <a:gd name="connsiteX6" fmla="*/ 0 w 2703945"/>
              <a:gd name="connsiteY6" fmla="*/ 0 h 47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3945" h="477694" fill="none" extrusionOk="0">
                <a:moveTo>
                  <a:pt x="0" y="0"/>
                </a:moveTo>
                <a:cubicBezTo>
                  <a:pt x="1167372" y="103089"/>
                  <a:pt x="1420118" y="-23"/>
                  <a:pt x="2465098" y="0"/>
                </a:cubicBezTo>
                <a:cubicBezTo>
                  <a:pt x="2587938" y="89240"/>
                  <a:pt x="2604748" y="113856"/>
                  <a:pt x="2703945" y="238847"/>
                </a:cubicBezTo>
                <a:cubicBezTo>
                  <a:pt x="2657610" y="281006"/>
                  <a:pt x="2583620" y="372394"/>
                  <a:pt x="2465098" y="477694"/>
                </a:cubicBezTo>
                <a:cubicBezTo>
                  <a:pt x="2189039" y="549683"/>
                  <a:pt x="514109" y="562122"/>
                  <a:pt x="0" y="477694"/>
                </a:cubicBezTo>
                <a:cubicBezTo>
                  <a:pt x="45277" y="422984"/>
                  <a:pt x="195369" y="286804"/>
                  <a:pt x="238847" y="238847"/>
                </a:cubicBezTo>
                <a:cubicBezTo>
                  <a:pt x="165820" y="194299"/>
                  <a:pt x="56905" y="91837"/>
                  <a:pt x="0" y="0"/>
                </a:cubicBezTo>
                <a:close/>
              </a:path>
              <a:path w="2703945" h="477694" stroke="0" extrusionOk="0">
                <a:moveTo>
                  <a:pt x="0" y="0"/>
                </a:moveTo>
                <a:cubicBezTo>
                  <a:pt x="420163" y="-39576"/>
                  <a:pt x="1249116" y="-66137"/>
                  <a:pt x="2465098" y="0"/>
                </a:cubicBezTo>
                <a:cubicBezTo>
                  <a:pt x="2587178" y="108455"/>
                  <a:pt x="2596505" y="126569"/>
                  <a:pt x="2703945" y="238847"/>
                </a:cubicBezTo>
                <a:cubicBezTo>
                  <a:pt x="2579682" y="326444"/>
                  <a:pt x="2578043" y="371074"/>
                  <a:pt x="2465098" y="477694"/>
                </a:cubicBezTo>
                <a:cubicBezTo>
                  <a:pt x="1542785" y="391749"/>
                  <a:pt x="638235" y="339678"/>
                  <a:pt x="0" y="477694"/>
                </a:cubicBezTo>
                <a:cubicBezTo>
                  <a:pt x="83084" y="428478"/>
                  <a:pt x="185860" y="255900"/>
                  <a:pt x="238847" y="238847"/>
                </a:cubicBezTo>
                <a:cubicBezTo>
                  <a:pt x="140365" y="146711"/>
                  <a:pt x="54074" y="67981"/>
                  <a:pt x="0" y="0"/>
                </a:cubicBezTo>
                <a:close/>
              </a:path>
            </a:pathLst>
          </a:custGeom>
          <a:solidFill>
            <a:srgbClr val="0C2157"/>
          </a:solidFill>
          <a:ln w="19050">
            <a:solidFill>
              <a:srgbClr val="0C2157"/>
            </a:solidFill>
            <a:extLst>
              <a:ext uri="{C807C97D-BFC1-408E-A445-0C87EB9F89A2}">
                <ask:lineSketchStyleProps xmlns:ask="http://schemas.microsoft.com/office/drawing/2018/sketchyshapes" sd="1961519660">
                  <a:prstGeom prst="chevro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Verspreider</a:t>
            </a:r>
          </a:p>
        </p:txBody>
      </p:sp>
    </p:spTree>
    <p:extLst>
      <p:ext uri="{BB962C8B-B14F-4D97-AF65-F5344CB8AC3E}">
        <p14:creationId xmlns:p14="http://schemas.microsoft.com/office/powerpoint/2010/main" val="400402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368AE-B834-4E2F-A284-D8B0DD7D4143}"/>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150 GW</a:t>
            </a:r>
          </a:p>
        </p:txBody>
      </p:sp>
      <p:sp>
        <p:nvSpPr>
          <p:cNvPr id="3" name="Tijdelijke aanduiding voor inhoud 2">
            <a:extLst>
              <a:ext uri="{FF2B5EF4-FFF2-40B4-BE49-F238E27FC236}">
                <a16:creationId xmlns:a16="http://schemas.microsoft.com/office/drawing/2014/main" id="{7FD725C3-146C-4B23-B0F5-A152768BA2FF}"/>
              </a:ext>
            </a:extLst>
          </p:cNvPr>
          <p:cNvSpPr>
            <a:spLocks noGrp="1"/>
          </p:cNvSpPr>
          <p:nvPr>
            <p:ph idx="1"/>
          </p:nvPr>
        </p:nvSpPr>
        <p:spPr>
          <a:xfrm>
            <a:off x="828964" y="1825625"/>
            <a:ext cx="10515600" cy="4351338"/>
          </a:xfrm>
        </p:spPr>
        <p:txBody>
          <a:bodyPr>
            <a:normAutofit/>
          </a:bodyPr>
          <a:lstStyle/>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Bij strafrechtelijke sanctionering en meer specifiek ‘pers’misdrijven = laster/eerroof 	</a:t>
            </a:r>
          </a:p>
          <a:p>
            <a:pPr>
              <a:buFont typeface="Wingdings" panose="05000000000000000000" pitchFamily="2" charset="2"/>
              <a:buChar char="à"/>
            </a:pPr>
            <a:endParaRPr lang="nl-BE" sz="2000" dirty="0">
              <a:latin typeface="Verdana" panose="020B0604030504040204" pitchFamily="34" charset="0"/>
              <a:ea typeface="Verdana" panose="020B0604030504040204" pitchFamily="34" charset="0"/>
              <a:sym typeface="Wingdings" panose="05000000000000000000" pitchFamily="2" charset="2"/>
            </a:endParaRPr>
          </a:p>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door ‘pers’:</a:t>
            </a:r>
            <a:endParaRPr lang="nl-BE" sz="3300" dirty="0">
              <a:latin typeface="Verdana" panose="020B0604030504040204" pitchFamily="34" charset="0"/>
              <a:ea typeface="Verdana" panose="020B0604030504040204" pitchFamily="34" charset="0"/>
              <a:sym typeface="Wingdings" panose="05000000000000000000" pitchFamily="2" charset="2"/>
            </a:endParaRPr>
          </a:p>
          <a:p>
            <a:pPr marL="0" indent="0">
              <a:buNone/>
            </a:pPr>
            <a:r>
              <a:rPr lang="nl-BE" sz="3300" dirty="0">
                <a:latin typeface="Verdana" panose="020B0604030504040204" pitchFamily="34" charset="0"/>
                <a:ea typeface="Verdana" panose="020B0604030504040204" pitchFamily="34" charset="0"/>
                <a:sym typeface="Wingdings" panose="05000000000000000000" pitchFamily="2" charset="2"/>
              </a:rPr>
              <a:t>		</a:t>
            </a:r>
            <a:r>
              <a:rPr lang="nl-BE" sz="2000" b="1" dirty="0">
                <a:solidFill>
                  <a:srgbClr val="00A9DF"/>
                </a:solidFill>
                <a:latin typeface="Verdana" panose="020B0604030504040204" pitchFamily="34" charset="0"/>
                <a:ea typeface="Verdana" panose="020B0604030504040204" pitchFamily="34" charset="0"/>
                <a:sym typeface="Wingdings" panose="05000000000000000000" pitchFamily="2" charset="2"/>
              </a:rPr>
              <a:t>het hof van assisen is bevoegd</a:t>
            </a:r>
          </a:p>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		= </a:t>
            </a:r>
            <a:r>
              <a:rPr lang="nl-BE" sz="2000" b="1" dirty="0">
                <a:latin typeface="Verdana" panose="020B0604030504040204" pitchFamily="34" charset="0"/>
                <a:ea typeface="Verdana" panose="020B0604030504040204" pitchFamily="34" charset="0"/>
                <a:sym typeface="Wingdings" panose="05000000000000000000" pitchFamily="2" charset="2"/>
              </a:rPr>
              <a:t> voorrecht !</a:t>
            </a:r>
          </a:p>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		  feitelijk zelfs immuniteit !!</a:t>
            </a:r>
          </a:p>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			(wel gecompenseerd door meer burgerrechtelijke 				aansprakelijkheid op basis van artikel 1382 B.W.)</a:t>
            </a:r>
          </a:p>
        </p:txBody>
      </p:sp>
      <p:pic>
        <p:nvPicPr>
          <p:cNvPr id="7" name="Graphic 6" descr="Bank">
            <a:extLst>
              <a:ext uri="{FF2B5EF4-FFF2-40B4-BE49-F238E27FC236}">
                <a16:creationId xmlns:a16="http://schemas.microsoft.com/office/drawing/2014/main" id="{7D7C5C44-49AB-43DC-8767-882692C335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7917" y="3256576"/>
            <a:ext cx="624526" cy="624526"/>
          </a:xfrm>
          <a:prstGeom prst="rect">
            <a:avLst/>
          </a:prstGeom>
        </p:spPr>
      </p:pic>
    </p:spTree>
    <p:extLst>
      <p:ext uri="{BB962C8B-B14F-4D97-AF65-F5344CB8AC3E}">
        <p14:creationId xmlns:p14="http://schemas.microsoft.com/office/powerpoint/2010/main" val="310995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2DCFF-07A0-4881-8B11-AE23843E4E4D}"/>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150 GW</a:t>
            </a:r>
          </a:p>
        </p:txBody>
      </p:sp>
      <p:sp>
        <p:nvSpPr>
          <p:cNvPr id="3" name="Tijdelijke aanduiding voor inhoud 2">
            <a:extLst>
              <a:ext uri="{FF2B5EF4-FFF2-40B4-BE49-F238E27FC236}">
                <a16:creationId xmlns:a16="http://schemas.microsoft.com/office/drawing/2014/main" id="{DF7BD181-CFAC-43D4-ADF0-9B04F02CF5C4}"/>
              </a:ext>
            </a:extLst>
          </p:cNvPr>
          <p:cNvSpPr>
            <a:spLocks noGrp="1"/>
          </p:cNvSpPr>
          <p:nvPr>
            <p:ph idx="1"/>
          </p:nvPr>
        </p:nvSpPr>
        <p:spPr/>
        <p:txBody>
          <a:bodyPr>
            <a:normAutofit/>
          </a:bodyPr>
          <a:lstStyle/>
          <a:p>
            <a:pPr marL="0" indent="0">
              <a:buNone/>
            </a:pPr>
            <a:r>
              <a:rPr lang="nl-BE" sz="2200" dirty="0">
                <a:solidFill>
                  <a:srgbClr val="FF0000"/>
                </a:solidFill>
                <a:latin typeface="Verdana" panose="020B0604030504040204" pitchFamily="34" charset="0"/>
                <a:ea typeface="Verdana" panose="020B0604030504040204" pitchFamily="34" charset="0"/>
              </a:rPr>
              <a:t>Opnieuw opletten:</a:t>
            </a:r>
          </a:p>
          <a:p>
            <a:pPr marL="0" indent="0">
              <a:buNone/>
            </a:pPr>
            <a:r>
              <a:rPr lang="nl-BE" sz="2200" dirty="0">
                <a:solidFill>
                  <a:srgbClr val="FF0000"/>
                </a:solidFill>
                <a:latin typeface="Verdana" panose="020B0604030504040204" pitchFamily="34" charset="0"/>
                <a:ea typeface="Verdana" panose="020B0604030504040204" pitchFamily="34" charset="0"/>
              </a:rPr>
              <a:t>ook hier is een grondwetsherziening mogelijk !</a:t>
            </a:r>
          </a:p>
          <a:p>
            <a:pPr marL="0" indent="0">
              <a:buNone/>
            </a:pPr>
            <a:endParaRPr lang="nl-BE" sz="2200" dirty="0">
              <a:solidFill>
                <a:srgbClr val="FF0000"/>
              </a:solidFill>
              <a:latin typeface="Verdana" panose="020B0604030504040204" pitchFamily="34" charset="0"/>
              <a:ea typeface="Verdana" panose="020B0604030504040204" pitchFamily="34" charset="0"/>
            </a:endParaRPr>
          </a:p>
          <a:p>
            <a:pPr marL="0" indent="0">
              <a:buNone/>
            </a:pPr>
            <a:r>
              <a:rPr lang="nl-BE" sz="2200" dirty="0">
                <a:solidFill>
                  <a:srgbClr val="FF0000"/>
                </a:solidFill>
                <a:latin typeface="Verdana" panose="020B0604030504040204" pitchFamily="34" charset="0"/>
                <a:ea typeface="Verdana" panose="020B0604030504040204" pitchFamily="34" charset="0"/>
              </a:rPr>
              <a:t>		</a:t>
            </a:r>
            <a:r>
              <a:rPr lang="nl-BE" sz="2200" b="1" dirty="0">
                <a:solidFill>
                  <a:srgbClr val="FF0000"/>
                </a:solidFill>
                <a:latin typeface="Verdana" panose="020B0604030504040204" pitchFamily="34" charset="0"/>
                <a:ea typeface="Verdana" panose="020B0604030504040204" pitchFamily="34" charset="0"/>
              </a:rPr>
              <a:t>UITHOLLING of AFSCHAFFING ?</a:t>
            </a:r>
          </a:p>
          <a:p>
            <a:pPr marL="0" indent="0">
              <a:buNone/>
            </a:pPr>
            <a:endParaRPr lang="nl-BE" sz="2200" dirty="0">
              <a:solidFill>
                <a:srgbClr val="FF0000"/>
              </a:solidFill>
              <a:latin typeface="Verdana" panose="020B0604030504040204" pitchFamily="34" charset="0"/>
              <a:ea typeface="Verdana" panose="020B0604030504040204" pitchFamily="34" charset="0"/>
            </a:endParaRPr>
          </a:p>
          <a:p>
            <a:pPr marL="0" indent="0">
              <a:buNone/>
            </a:pPr>
            <a:r>
              <a:rPr lang="nl-BE" sz="2200" dirty="0">
                <a:solidFill>
                  <a:srgbClr val="FF0000"/>
                </a:solidFill>
                <a:latin typeface="Verdana" panose="020B0604030504040204" pitchFamily="34" charset="0"/>
                <a:ea typeface="Verdana" panose="020B0604030504040204" pitchFamily="34" charset="0"/>
              </a:rPr>
              <a:t>	</a:t>
            </a:r>
          </a:p>
        </p:txBody>
      </p:sp>
      <p:sp>
        <p:nvSpPr>
          <p:cNvPr id="4" name="Oval 3">
            <a:extLst>
              <a:ext uri="{FF2B5EF4-FFF2-40B4-BE49-F238E27FC236}">
                <a16:creationId xmlns:a16="http://schemas.microsoft.com/office/drawing/2014/main" id="{D07323A5-269A-4F56-8971-670ED21BAE4C}"/>
              </a:ext>
            </a:extLst>
          </p:cNvPr>
          <p:cNvSpPr/>
          <p:nvPr/>
        </p:nvSpPr>
        <p:spPr>
          <a:xfrm>
            <a:off x="131975" y="131975"/>
            <a:ext cx="606606" cy="606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dirty="0">
                <a:latin typeface="Verdana" panose="020B0604030504040204" pitchFamily="34" charset="0"/>
                <a:ea typeface="Verdana" panose="020B0604030504040204" pitchFamily="34" charset="0"/>
              </a:rPr>
              <a:t>!</a:t>
            </a:r>
          </a:p>
        </p:txBody>
      </p:sp>
      <p:sp>
        <p:nvSpPr>
          <p:cNvPr id="6" name="Rectangle 5">
            <a:extLst>
              <a:ext uri="{FF2B5EF4-FFF2-40B4-BE49-F238E27FC236}">
                <a16:creationId xmlns:a16="http://schemas.microsoft.com/office/drawing/2014/main" id="{BAAC4CAB-2C96-4CB0-A36B-6BCF97EF307E}"/>
              </a:ext>
            </a:extLst>
          </p:cNvPr>
          <p:cNvSpPr/>
          <p:nvPr/>
        </p:nvSpPr>
        <p:spPr>
          <a:xfrm>
            <a:off x="578840" y="4143375"/>
            <a:ext cx="11034319" cy="1210985"/>
          </a:xfrm>
          <a:custGeom>
            <a:avLst/>
            <a:gdLst>
              <a:gd name="connsiteX0" fmla="*/ 0 w 11034319"/>
              <a:gd name="connsiteY0" fmla="*/ 0 h 1210985"/>
              <a:gd name="connsiteX1" fmla="*/ 11034319 w 11034319"/>
              <a:gd name="connsiteY1" fmla="*/ 0 h 1210985"/>
              <a:gd name="connsiteX2" fmla="*/ 11034319 w 11034319"/>
              <a:gd name="connsiteY2" fmla="*/ 1210985 h 1210985"/>
              <a:gd name="connsiteX3" fmla="*/ 0 w 11034319"/>
              <a:gd name="connsiteY3" fmla="*/ 1210985 h 1210985"/>
              <a:gd name="connsiteX4" fmla="*/ 0 w 11034319"/>
              <a:gd name="connsiteY4" fmla="*/ 0 h 12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4319" h="1210985" fill="none" extrusionOk="0">
                <a:moveTo>
                  <a:pt x="0" y="0"/>
                </a:moveTo>
                <a:cubicBezTo>
                  <a:pt x="3320266" y="146096"/>
                  <a:pt x="5662018" y="-19606"/>
                  <a:pt x="11034319" y="0"/>
                </a:cubicBezTo>
                <a:cubicBezTo>
                  <a:pt x="11104110" y="511380"/>
                  <a:pt x="11033213" y="655881"/>
                  <a:pt x="11034319" y="1210985"/>
                </a:cubicBezTo>
                <a:cubicBezTo>
                  <a:pt x="8461092" y="1293856"/>
                  <a:pt x="4851273" y="1205287"/>
                  <a:pt x="0" y="1210985"/>
                </a:cubicBezTo>
                <a:cubicBezTo>
                  <a:pt x="-101541" y="689030"/>
                  <a:pt x="108688" y="548935"/>
                  <a:pt x="0" y="0"/>
                </a:cubicBezTo>
                <a:close/>
              </a:path>
              <a:path w="11034319" h="1210985" stroke="0" extrusionOk="0">
                <a:moveTo>
                  <a:pt x="0" y="0"/>
                </a:moveTo>
                <a:cubicBezTo>
                  <a:pt x="2684183" y="-22396"/>
                  <a:pt x="6333226" y="-44716"/>
                  <a:pt x="11034319" y="0"/>
                </a:cubicBezTo>
                <a:cubicBezTo>
                  <a:pt x="11119265" y="516016"/>
                  <a:pt x="11041777" y="671037"/>
                  <a:pt x="11034319" y="1210985"/>
                </a:cubicBezTo>
                <a:cubicBezTo>
                  <a:pt x="9541869" y="1243705"/>
                  <a:pt x="4477509" y="1347127"/>
                  <a:pt x="0" y="1210985"/>
                </a:cubicBezTo>
                <a:cubicBezTo>
                  <a:pt x="-52584" y="609205"/>
                  <a:pt x="-58650" y="348361"/>
                  <a:pt x="0" y="0"/>
                </a:cubicBezTo>
                <a:close/>
              </a:path>
            </a:pathLst>
          </a:custGeom>
          <a:solidFill>
            <a:schemeClr val="accent2">
              <a:lumMod val="20000"/>
              <a:lumOff val="80000"/>
            </a:schemeClr>
          </a:solidFill>
          <a:ln w="28575">
            <a:solidFill>
              <a:srgbClr val="FF0000"/>
            </a:solidFill>
            <a:prstDash val="sysDash"/>
            <a:extLst>
              <a:ext uri="{C807C97D-BFC1-408E-A445-0C87EB9F89A2}">
                <ask:lineSketchStyleProps xmlns:ask="http://schemas.microsoft.com/office/drawing/2018/sketchyshapes" sd="343396346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2400" dirty="0">
                <a:solidFill>
                  <a:srgbClr val="FF0000"/>
                </a:solidFill>
              </a:rPr>
              <a:t>VVJ/AVBB-alternatief: DEPENALISERING van persdelicten</a:t>
            </a:r>
          </a:p>
        </p:txBody>
      </p:sp>
    </p:spTree>
    <p:extLst>
      <p:ext uri="{BB962C8B-B14F-4D97-AF65-F5344CB8AC3E}">
        <p14:creationId xmlns:p14="http://schemas.microsoft.com/office/powerpoint/2010/main" val="354505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8BDB4-C9F9-435B-9B64-DC95D456E58B}"/>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en opnieuw artikel 10 EVRM</a:t>
            </a:r>
          </a:p>
        </p:txBody>
      </p:sp>
      <p:sp>
        <p:nvSpPr>
          <p:cNvPr id="3" name="Tijdelijke aanduiding voor inhoud 2">
            <a:extLst>
              <a:ext uri="{FF2B5EF4-FFF2-40B4-BE49-F238E27FC236}">
                <a16:creationId xmlns:a16="http://schemas.microsoft.com/office/drawing/2014/main" id="{2CAA1CF6-1695-451B-988C-1236A72E07AE}"/>
              </a:ext>
            </a:extLst>
          </p:cNvPr>
          <p:cNvSpPr>
            <a:spLocks noGrp="1"/>
          </p:cNvSpPr>
          <p:nvPr>
            <p:ph idx="1"/>
          </p:nvPr>
        </p:nvSpPr>
        <p:spPr>
          <a:xfrm>
            <a:off x="838200" y="1825625"/>
            <a:ext cx="10515600" cy="4206280"/>
          </a:xfrm>
        </p:spPr>
        <p:txBody>
          <a:bodyPr>
            <a:spAutoFit/>
          </a:bodyPr>
          <a:lstStyle/>
          <a:p>
            <a:pPr marL="514350" indent="-514350">
              <a:buAutoNum type="arabicPeriod"/>
            </a:pPr>
            <a:r>
              <a:rPr lang="nl-BE" sz="1600" i="1" dirty="0">
                <a:latin typeface="Verdana" panose="020B0604030504040204" pitchFamily="34" charset="0"/>
                <a:ea typeface="Verdana" panose="020B0604030504040204" pitchFamily="34" charset="0"/>
              </a:rPr>
              <a:t>Eenieder heeft recht op vrijheid van meningsuiting. Dit recht omvat de vrijheid een mening te koesteren en de vrijheid om inlichtingen of denkbeelden te ontvangen of door te geven, zonder inmenging van overheidswege en ongeacht grenzen.</a:t>
            </a:r>
          </a:p>
          <a:p>
            <a:pPr marL="0" indent="0">
              <a:buNone/>
            </a:pPr>
            <a:endParaRPr lang="nl-BE" sz="2000" i="1" dirty="0">
              <a:latin typeface="Verdana" panose="020B0604030504040204" pitchFamily="34" charset="0"/>
              <a:ea typeface="Verdana" panose="020B0604030504040204" pitchFamily="34" charset="0"/>
              <a:sym typeface="Wingdings" panose="05000000000000000000" pitchFamily="2" charset="2"/>
            </a:endParaRPr>
          </a:p>
          <a:p>
            <a:pPr marL="0" indent="0">
              <a:buNone/>
            </a:pPr>
            <a:r>
              <a:rPr lang="nl-BE" sz="2000" dirty="0">
                <a:latin typeface="Verdana" panose="020B0604030504040204" pitchFamily="34" charset="0"/>
                <a:ea typeface="Verdana" panose="020B0604030504040204" pitchFamily="34" charset="0"/>
                <a:sym typeface="Wingdings" panose="05000000000000000000" pitchFamily="2" charset="2"/>
              </a:rPr>
              <a:t> </a:t>
            </a:r>
            <a:r>
              <a:rPr lang="nl-BE" sz="2000" dirty="0">
                <a:latin typeface="Verdana" panose="020B0604030504040204" pitchFamily="34" charset="0"/>
                <a:ea typeface="Verdana" panose="020B0604030504040204" pitchFamily="34" charset="0"/>
              </a:rPr>
              <a:t>Dit artikel belet niet dat Staten radio-omroep-, bioscoop- of televisie-ondernemingen kunnen onderwerpen aan een systeem van vergunningen.</a:t>
            </a:r>
          </a:p>
          <a:p>
            <a:pPr marL="0" indent="0">
              <a:buNone/>
            </a:pPr>
            <a:endParaRPr lang="nl-BE" sz="2000" dirty="0">
              <a:latin typeface="Verdana" panose="020B0604030504040204" pitchFamily="34" charset="0"/>
              <a:ea typeface="Verdana" panose="020B0604030504040204" pitchFamily="34" charset="0"/>
            </a:endParaRPr>
          </a:p>
          <a:p>
            <a:pPr marL="536575" indent="-536575">
              <a:buNone/>
            </a:pPr>
            <a:r>
              <a:rPr lang="nl-BE" sz="1800" i="1" dirty="0">
                <a:latin typeface="Verdana" panose="020B0604030504040204" pitchFamily="34" charset="0"/>
                <a:ea typeface="Verdana" panose="020B0604030504040204" pitchFamily="34" charset="0"/>
              </a:rPr>
              <a:t>2.</a:t>
            </a:r>
            <a:r>
              <a:rPr lang="nl-BE" sz="2000" i="1" dirty="0">
                <a:latin typeface="Verdana" panose="020B0604030504040204" pitchFamily="34" charset="0"/>
                <a:ea typeface="Verdana" panose="020B0604030504040204" pitchFamily="34" charset="0"/>
              </a:rPr>
              <a:t>	</a:t>
            </a:r>
            <a:r>
              <a:rPr lang="nl-BE" sz="1600" i="1" dirty="0">
                <a:latin typeface="Verdana" panose="020B0604030504040204" pitchFamily="34" charset="0"/>
                <a:ea typeface="Verdana" panose="020B0604030504040204" pitchFamily="34" charset="0"/>
              </a:rPr>
              <a:t>Daar de uitoefening van deze vrijheden plichten en verantwoordelijkheden met zich brengt, kan zij worden onderworpen aan bepaalde formaliteiten, voorwaarden, beperkingen of sancties, welke bij de wet worden voorzien en die in een democratische samenleving nodig zijn in het belang van 's lands veiligheid, de bescherming van de openbare orde en het voorkomen van strafbare feiten, de bescherming van de gezondheid of de goede zeden, de bescherming van de goede naam of de rechten van anderen, om de verspreiding van vertrouwelijke mededelingen te voorkomen of om het gezag en de onpartijdigheid van de rechterlijke macht te waarborgen.</a:t>
            </a:r>
            <a:endParaRPr lang="nl-BE"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7064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60FD-12F8-46ED-936E-8DEC830586F7}"/>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Beperkingen / verantwoordelijkheden</a:t>
            </a:r>
          </a:p>
        </p:txBody>
      </p:sp>
      <p:sp>
        <p:nvSpPr>
          <p:cNvPr id="3" name="Tijdelijke aanduiding voor inhoud 2">
            <a:extLst>
              <a:ext uri="{FF2B5EF4-FFF2-40B4-BE49-F238E27FC236}">
                <a16:creationId xmlns:a16="http://schemas.microsoft.com/office/drawing/2014/main" id="{D9B94ED7-EBF3-4D13-A420-E0D83060C5EC}"/>
              </a:ext>
            </a:extLst>
          </p:cNvPr>
          <p:cNvSpPr>
            <a:spLocks noGrp="1"/>
          </p:cNvSpPr>
          <p:nvPr>
            <p:ph idx="1"/>
          </p:nvPr>
        </p:nvSpPr>
        <p:spPr/>
        <p:txBody>
          <a:bodyPr>
            <a:normAutofit/>
          </a:bodyPr>
          <a:lstStyle/>
          <a:p>
            <a:pPr marL="0" indent="0">
              <a:buNone/>
            </a:pPr>
            <a:endParaRPr lang="nl-BE" dirty="0">
              <a:latin typeface="Verdana" panose="020B0604030504040204" pitchFamily="34" charset="0"/>
              <a:ea typeface="Verdana" panose="020B0604030504040204" pitchFamily="34" charset="0"/>
            </a:endParaRPr>
          </a:p>
          <a:p>
            <a:pPr marL="0" indent="0">
              <a:buNone/>
            </a:pPr>
            <a:endParaRPr lang="nl-BE" dirty="0">
              <a:latin typeface="Verdana" panose="020B0604030504040204" pitchFamily="34" charset="0"/>
              <a:ea typeface="Verdana" panose="020B0604030504040204" pitchFamily="34" charset="0"/>
            </a:endParaRPr>
          </a:p>
          <a:p>
            <a:pPr>
              <a:buFontTx/>
              <a:buChar char="-"/>
            </a:pPr>
            <a:r>
              <a:rPr lang="nl-BE" sz="2400" dirty="0">
                <a:latin typeface="Verdana" panose="020B0604030504040204" pitchFamily="34" charset="0"/>
                <a:ea typeface="Verdana" panose="020B0604030504040204" pitchFamily="34" charset="0"/>
              </a:rPr>
              <a:t>ter bescherming van </a:t>
            </a:r>
            <a:r>
              <a:rPr lang="nl-BE" sz="2400" b="1" dirty="0">
                <a:latin typeface="Verdana" panose="020B0604030504040204" pitchFamily="34" charset="0"/>
                <a:ea typeface="Verdana" panose="020B0604030504040204" pitchFamily="34" charset="0"/>
              </a:rPr>
              <a:t>persoonsrechten</a:t>
            </a:r>
          </a:p>
          <a:p>
            <a:pPr lvl="0">
              <a:buFontTx/>
              <a:buChar char="-"/>
            </a:pPr>
            <a:r>
              <a:rPr lang="nl-BE" sz="2400" dirty="0">
                <a:solidFill>
                  <a:prstClr val="black"/>
                </a:solidFill>
                <a:latin typeface="Verdana" panose="020B0604030504040204" pitchFamily="34" charset="0"/>
                <a:ea typeface="Verdana" panose="020B0604030504040204" pitchFamily="34" charset="0"/>
              </a:rPr>
              <a:t>ter bescherming van </a:t>
            </a:r>
            <a:r>
              <a:rPr lang="nl-BE" sz="2400" b="1" dirty="0">
                <a:solidFill>
                  <a:prstClr val="black"/>
                </a:solidFill>
                <a:latin typeface="Verdana" panose="020B0604030504040204" pitchFamily="34" charset="0"/>
                <a:ea typeface="Verdana" panose="020B0604030504040204" pitchFamily="34" charset="0"/>
              </a:rPr>
              <a:t>openbare belangen</a:t>
            </a:r>
          </a:p>
        </p:txBody>
      </p:sp>
    </p:spTree>
    <p:extLst>
      <p:ext uri="{BB962C8B-B14F-4D97-AF65-F5344CB8AC3E}">
        <p14:creationId xmlns:p14="http://schemas.microsoft.com/office/powerpoint/2010/main" val="337909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60FD-12F8-46ED-936E-8DEC830586F7}"/>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Beperkingen</a:t>
            </a:r>
          </a:p>
        </p:txBody>
      </p:sp>
      <p:sp>
        <p:nvSpPr>
          <p:cNvPr id="3" name="Tijdelijke aanduiding voor inhoud 2">
            <a:extLst>
              <a:ext uri="{FF2B5EF4-FFF2-40B4-BE49-F238E27FC236}">
                <a16:creationId xmlns:a16="http://schemas.microsoft.com/office/drawing/2014/main" id="{D9B94ED7-EBF3-4D13-A420-E0D83060C5EC}"/>
              </a:ext>
            </a:extLst>
          </p:cNvPr>
          <p:cNvSpPr>
            <a:spLocks noGrp="1"/>
          </p:cNvSpPr>
          <p:nvPr>
            <p:ph idx="1"/>
          </p:nvPr>
        </p:nvSpPr>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sym typeface="Wingdings" panose="05000000000000000000" pitchFamily="2" charset="2"/>
              </a:rPr>
              <a:t>  </a:t>
            </a:r>
            <a:r>
              <a:rPr lang="nl-BE" sz="2400" dirty="0">
                <a:latin typeface="Verdana" panose="020B0604030504040204" pitchFamily="34" charset="0"/>
                <a:ea typeface="Verdana" panose="020B0604030504040204" pitchFamily="34" charset="0"/>
              </a:rPr>
              <a:t>ter bescherming van persoonsrechten:</a:t>
            </a:r>
          </a:p>
          <a:p>
            <a:pPr marL="0" indent="0">
              <a:buNone/>
            </a:pPr>
            <a:endParaRPr lang="nl-BE" sz="2400" dirty="0">
              <a:latin typeface="Verdana" panose="020B0604030504040204" pitchFamily="34" charset="0"/>
              <a:ea typeface="Verdana" panose="020B0604030504040204" pitchFamily="34" charset="0"/>
            </a:endParaRPr>
          </a:p>
          <a:p>
            <a:pPr lvl="2">
              <a:buFontTx/>
              <a:buChar char="-"/>
            </a:pPr>
            <a:r>
              <a:rPr lang="nl-BE" sz="2400" b="1" dirty="0">
                <a:solidFill>
                  <a:srgbClr val="FF0000"/>
                </a:solidFill>
                <a:latin typeface="Verdana" panose="020B0604030504040204" pitchFamily="34" charset="0"/>
                <a:ea typeface="Verdana" panose="020B0604030504040204" pitchFamily="34" charset="0"/>
              </a:rPr>
              <a:t>persoonlijke veiligheid</a:t>
            </a:r>
          </a:p>
          <a:p>
            <a:pPr lvl="2">
              <a:buFontTx/>
              <a:buChar char="-"/>
            </a:pPr>
            <a:r>
              <a:rPr lang="nl-BE" sz="2400" b="1" dirty="0">
                <a:solidFill>
                  <a:srgbClr val="FF0000"/>
                </a:solidFill>
                <a:latin typeface="Verdana" panose="020B0604030504040204" pitchFamily="34" charset="0"/>
                <a:ea typeface="Verdana" panose="020B0604030504040204" pitchFamily="34" charset="0"/>
              </a:rPr>
              <a:t>privacy</a:t>
            </a:r>
          </a:p>
          <a:p>
            <a:pPr lvl="2">
              <a:buFontTx/>
              <a:buChar char="-"/>
            </a:pPr>
            <a:r>
              <a:rPr lang="nl-BE" sz="2400" b="1" dirty="0">
                <a:solidFill>
                  <a:srgbClr val="FF0000"/>
                </a:solidFill>
                <a:latin typeface="Verdana" panose="020B0604030504040204" pitchFamily="34" charset="0"/>
                <a:ea typeface="Verdana" panose="020B0604030504040204" pitchFamily="34" charset="0"/>
              </a:rPr>
              <a:t>auteursrechten</a:t>
            </a:r>
          </a:p>
        </p:txBody>
      </p:sp>
    </p:spTree>
    <p:extLst>
      <p:ext uri="{BB962C8B-B14F-4D97-AF65-F5344CB8AC3E}">
        <p14:creationId xmlns:p14="http://schemas.microsoft.com/office/powerpoint/2010/main" val="39130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60FD-12F8-46ED-936E-8DEC830586F7}"/>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Beperkingen</a:t>
            </a:r>
          </a:p>
        </p:txBody>
      </p:sp>
      <p:sp>
        <p:nvSpPr>
          <p:cNvPr id="3" name="Tijdelijke aanduiding voor inhoud 2">
            <a:extLst>
              <a:ext uri="{FF2B5EF4-FFF2-40B4-BE49-F238E27FC236}">
                <a16:creationId xmlns:a16="http://schemas.microsoft.com/office/drawing/2014/main" id="{D9B94ED7-EBF3-4D13-A420-E0D83060C5EC}"/>
              </a:ext>
            </a:extLst>
          </p:cNvPr>
          <p:cNvSpPr>
            <a:spLocks noGrp="1"/>
          </p:cNvSpPr>
          <p:nvPr>
            <p:ph idx="1"/>
          </p:nvPr>
        </p:nvSpPr>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marL="0" lvl="0" indent="0">
              <a:buNone/>
            </a:pPr>
            <a:r>
              <a:rPr lang="nl-BE" sz="2400" dirty="0">
                <a:solidFill>
                  <a:prstClr val="black"/>
                </a:solidFill>
                <a:latin typeface="Verdana" panose="020B0604030504040204" pitchFamily="34" charset="0"/>
                <a:ea typeface="Verdana" panose="020B0604030504040204" pitchFamily="34" charset="0"/>
                <a:sym typeface="Wingdings" panose="05000000000000000000" pitchFamily="2" charset="2"/>
              </a:rPr>
              <a:t>  </a:t>
            </a:r>
            <a:r>
              <a:rPr lang="nl-BE" sz="2400" dirty="0">
                <a:solidFill>
                  <a:prstClr val="black"/>
                </a:solidFill>
                <a:latin typeface="Verdana" panose="020B0604030504040204" pitchFamily="34" charset="0"/>
                <a:ea typeface="Verdana" panose="020B0604030504040204" pitchFamily="34" charset="0"/>
              </a:rPr>
              <a:t>ter bescherming van openbare belangen:</a:t>
            </a:r>
          </a:p>
          <a:p>
            <a:pPr lvl="0">
              <a:buFontTx/>
              <a:buChar char="-"/>
            </a:pPr>
            <a:endParaRPr lang="nl-BE" sz="2400" dirty="0">
              <a:solidFill>
                <a:prstClr val="black"/>
              </a:solidFill>
              <a:latin typeface="Verdana" panose="020B0604030504040204" pitchFamily="34" charset="0"/>
              <a:ea typeface="Verdana" panose="020B0604030504040204" pitchFamily="34" charset="0"/>
            </a:endParaRPr>
          </a:p>
          <a:p>
            <a:pPr lvl="2">
              <a:buFontTx/>
              <a:buChar char="-"/>
            </a:pPr>
            <a:r>
              <a:rPr lang="nl-BE" sz="2400" b="1" dirty="0">
                <a:solidFill>
                  <a:srgbClr val="FF0000"/>
                </a:solidFill>
                <a:latin typeface="Verdana" panose="020B0604030504040204" pitchFamily="34" charset="0"/>
                <a:ea typeface="Verdana" panose="020B0604030504040204" pitchFamily="34" charset="0"/>
              </a:rPr>
              <a:t>staatsveiligheid</a:t>
            </a:r>
          </a:p>
          <a:p>
            <a:pPr lvl="2">
              <a:buFontTx/>
              <a:buChar char="-"/>
            </a:pPr>
            <a:r>
              <a:rPr lang="nl-BE" sz="2400" b="1" dirty="0">
                <a:solidFill>
                  <a:srgbClr val="FF0000"/>
                </a:solidFill>
                <a:latin typeface="Verdana" panose="020B0604030504040204" pitchFamily="34" charset="0"/>
                <a:ea typeface="Verdana" panose="020B0604030504040204" pitchFamily="34" charset="0"/>
              </a:rPr>
              <a:t>openbare orde</a:t>
            </a:r>
          </a:p>
          <a:p>
            <a:pPr lvl="2">
              <a:buFontTx/>
              <a:buChar char="-"/>
            </a:pPr>
            <a:r>
              <a:rPr lang="nl-BE" sz="2400" b="1" dirty="0">
                <a:solidFill>
                  <a:srgbClr val="FF0000"/>
                </a:solidFill>
                <a:latin typeface="Verdana" panose="020B0604030504040204" pitchFamily="34" charset="0"/>
                <a:ea typeface="Verdana" panose="020B0604030504040204" pitchFamily="34" charset="0"/>
              </a:rPr>
              <a:t>de werking van justitie</a:t>
            </a:r>
          </a:p>
          <a:p>
            <a:pPr lvl="2">
              <a:buFontTx/>
              <a:buChar char="-"/>
            </a:pPr>
            <a:r>
              <a:rPr lang="nl-BE" sz="2400" b="1" dirty="0">
                <a:solidFill>
                  <a:srgbClr val="FF0000"/>
                </a:solidFill>
                <a:latin typeface="Verdana" panose="020B0604030504040204" pitchFamily="34" charset="0"/>
                <a:ea typeface="Verdana" panose="020B0604030504040204" pitchFamily="34" charset="0"/>
              </a:rPr>
              <a:t>volksgezondheid</a:t>
            </a:r>
          </a:p>
          <a:p>
            <a:pPr lvl="2">
              <a:buFontTx/>
              <a:buChar char="-"/>
            </a:pPr>
            <a:r>
              <a:rPr lang="nl-BE" sz="2400" b="1" dirty="0">
                <a:solidFill>
                  <a:srgbClr val="FF0000"/>
                </a:solidFill>
                <a:latin typeface="Verdana" panose="020B0604030504040204" pitchFamily="34" charset="0"/>
                <a:ea typeface="Verdana" panose="020B0604030504040204" pitchFamily="34" charset="0"/>
              </a:rPr>
              <a:t>goede zeden</a:t>
            </a:r>
          </a:p>
        </p:txBody>
      </p:sp>
    </p:spTree>
    <p:extLst>
      <p:ext uri="{BB962C8B-B14F-4D97-AF65-F5344CB8AC3E}">
        <p14:creationId xmlns:p14="http://schemas.microsoft.com/office/powerpoint/2010/main" val="22456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94E6D-B007-4FCC-BE8D-8AF609A9E947}"/>
              </a:ext>
            </a:extLst>
          </p:cNvPr>
          <p:cNvSpPr>
            <a:spLocks noGrp="1"/>
          </p:cNvSpPr>
          <p:nvPr>
            <p:ph type="title"/>
          </p:nvPr>
        </p:nvSpPr>
        <p:spPr/>
        <p:txBody>
          <a:bodyPr>
            <a:normAutofit/>
          </a:bodyPr>
          <a:lstStyle/>
          <a:p>
            <a:r>
              <a:rPr lang="nl-BE" sz="3600" b="1" dirty="0">
                <a:solidFill>
                  <a:srgbClr val="0C2157"/>
                </a:solidFill>
                <a:latin typeface="Verdana" panose="020B0604030504040204" pitchFamily="34" charset="0"/>
                <a:ea typeface="Verdana" panose="020B0604030504040204" pitchFamily="34" charset="0"/>
              </a:rPr>
              <a:t>Het principe…</a:t>
            </a:r>
          </a:p>
        </p:txBody>
      </p:sp>
      <p:sp>
        <p:nvSpPr>
          <p:cNvPr id="3" name="Tijdelijke aanduiding voor inhoud 2">
            <a:extLst>
              <a:ext uri="{FF2B5EF4-FFF2-40B4-BE49-F238E27FC236}">
                <a16:creationId xmlns:a16="http://schemas.microsoft.com/office/drawing/2014/main" id="{8F84272E-B9BA-4685-938E-7045C54E0E63}"/>
              </a:ext>
            </a:extLst>
          </p:cNvPr>
          <p:cNvSpPr>
            <a:spLocks noGrp="1"/>
          </p:cNvSpPr>
          <p:nvPr>
            <p:ph idx="1"/>
          </p:nvPr>
        </p:nvSpPr>
        <p:spPr/>
        <p:txBody>
          <a:bodyPr>
            <a:normAutofit/>
          </a:bodyPr>
          <a:lstStyle/>
          <a:p>
            <a:pPr marL="0" indent="0">
              <a:buNone/>
            </a:pPr>
            <a:r>
              <a:rPr lang="nl-BE" sz="2400" dirty="0">
                <a:latin typeface="Verdana" panose="020B0604030504040204" pitchFamily="34" charset="0"/>
                <a:ea typeface="Verdana" panose="020B0604030504040204" pitchFamily="34" charset="0"/>
              </a:rPr>
              <a:t>VRIJHEID VAN COMMUNICATIE</a:t>
            </a:r>
          </a:p>
          <a:p>
            <a:pPr marL="0" indent="0">
              <a:buNone/>
            </a:pPr>
            <a:r>
              <a:rPr lang="nl-BE" sz="2400" dirty="0">
                <a:latin typeface="Verdana" panose="020B0604030504040204" pitchFamily="34" charset="0"/>
                <a:ea typeface="Verdana" panose="020B0604030504040204" pitchFamily="34" charset="0"/>
              </a:rPr>
              <a:t>FREE SPEECH &amp; PERSVRIJHEID</a:t>
            </a:r>
          </a:p>
          <a:p>
            <a:pPr marL="0" indent="0">
              <a:buNone/>
            </a:pPr>
            <a:endParaRPr lang="nl-BE" sz="1800" dirty="0">
              <a:latin typeface="Verdana" panose="020B0604030504040204" pitchFamily="34" charset="0"/>
              <a:ea typeface="Verdana" panose="020B0604030504040204" pitchFamily="34" charset="0"/>
            </a:endParaRPr>
          </a:p>
          <a:p>
            <a:pPr marL="0" indent="0">
              <a:buNone/>
            </a:pPr>
            <a:endParaRPr lang="nl-BE" sz="1800" dirty="0">
              <a:latin typeface="Verdana" panose="020B0604030504040204" pitchFamily="34" charset="0"/>
              <a:ea typeface="Verdana" panose="020B0604030504040204" pitchFamily="34" charset="0"/>
            </a:endParaRPr>
          </a:p>
        </p:txBody>
      </p:sp>
      <p:pic>
        <p:nvPicPr>
          <p:cNvPr id="6" name="Afbeelding 13" descr="Afbeelding met tekening&#10;&#10;Automatisch gegenereerde beschrijving">
            <a:extLst>
              <a:ext uri="{FF2B5EF4-FFF2-40B4-BE49-F238E27FC236}">
                <a16:creationId xmlns:a16="http://schemas.microsoft.com/office/drawing/2014/main" id="{3E20B848-D5DF-47EB-A1B8-A8506416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073" y="232106"/>
            <a:ext cx="810705" cy="284533"/>
          </a:xfrm>
          <a:prstGeom prst="rect">
            <a:avLst/>
          </a:prstGeom>
        </p:spPr>
      </p:pic>
      <p:sp>
        <p:nvSpPr>
          <p:cNvPr id="7" name="Arrow: Pentagon 6">
            <a:extLst>
              <a:ext uri="{FF2B5EF4-FFF2-40B4-BE49-F238E27FC236}">
                <a16:creationId xmlns:a16="http://schemas.microsoft.com/office/drawing/2014/main" id="{F0124976-D829-4E26-918A-B343E2D000B6}"/>
              </a:ext>
            </a:extLst>
          </p:cNvPr>
          <p:cNvSpPr/>
          <p:nvPr/>
        </p:nvSpPr>
        <p:spPr>
          <a:xfrm>
            <a:off x="923827" y="3316327"/>
            <a:ext cx="8484123" cy="685800"/>
          </a:xfrm>
          <a:custGeom>
            <a:avLst/>
            <a:gdLst>
              <a:gd name="connsiteX0" fmla="*/ 0 w 8484123"/>
              <a:gd name="connsiteY0" fmla="*/ 0 h 685800"/>
              <a:gd name="connsiteX1" fmla="*/ 8141223 w 8484123"/>
              <a:gd name="connsiteY1" fmla="*/ 0 h 685800"/>
              <a:gd name="connsiteX2" fmla="*/ 8484123 w 8484123"/>
              <a:gd name="connsiteY2" fmla="*/ 342900 h 685800"/>
              <a:gd name="connsiteX3" fmla="*/ 8141223 w 8484123"/>
              <a:gd name="connsiteY3" fmla="*/ 685800 h 685800"/>
              <a:gd name="connsiteX4" fmla="*/ 0 w 8484123"/>
              <a:gd name="connsiteY4" fmla="*/ 685800 h 685800"/>
              <a:gd name="connsiteX5" fmla="*/ 0 w 8484123"/>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4123" h="685800" fill="none" extrusionOk="0">
                <a:moveTo>
                  <a:pt x="0" y="0"/>
                </a:moveTo>
                <a:cubicBezTo>
                  <a:pt x="2805626" y="-87639"/>
                  <a:pt x="4974515" y="72679"/>
                  <a:pt x="8141223" y="0"/>
                </a:cubicBezTo>
                <a:cubicBezTo>
                  <a:pt x="8215911" y="21758"/>
                  <a:pt x="8358762" y="193645"/>
                  <a:pt x="8484123" y="342900"/>
                </a:cubicBezTo>
                <a:cubicBezTo>
                  <a:pt x="8362562" y="417620"/>
                  <a:pt x="8220363" y="605032"/>
                  <a:pt x="8141223" y="685800"/>
                </a:cubicBezTo>
                <a:cubicBezTo>
                  <a:pt x="5764944" y="847997"/>
                  <a:pt x="3126326" y="757962"/>
                  <a:pt x="0" y="685800"/>
                </a:cubicBezTo>
                <a:cubicBezTo>
                  <a:pt x="-26072" y="412513"/>
                  <a:pt x="30092" y="239882"/>
                  <a:pt x="0" y="0"/>
                </a:cubicBezTo>
                <a:close/>
              </a:path>
              <a:path w="8484123" h="685800" stroke="0" extrusionOk="0">
                <a:moveTo>
                  <a:pt x="0" y="0"/>
                </a:moveTo>
                <a:cubicBezTo>
                  <a:pt x="2955051" y="118645"/>
                  <a:pt x="4493248" y="116012"/>
                  <a:pt x="8141223" y="0"/>
                </a:cubicBezTo>
                <a:cubicBezTo>
                  <a:pt x="8271645" y="96038"/>
                  <a:pt x="8357544" y="253557"/>
                  <a:pt x="8484123" y="342900"/>
                </a:cubicBezTo>
                <a:cubicBezTo>
                  <a:pt x="8333552" y="510698"/>
                  <a:pt x="8317805" y="545162"/>
                  <a:pt x="8141223" y="685800"/>
                </a:cubicBezTo>
                <a:cubicBezTo>
                  <a:pt x="4499788" y="705987"/>
                  <a:pt x="2182821" y="838280"/>
                  <a:pt x="0" y="685800"/>
                </a:cubicBezTo>
                <a:cubicBezTo>
                  <a:pt x="5693" y="615408"/>
                  <a:pt x="19009" y="282961"/>
                  <a:pt x="0" y="0"/>
                </a:cubicBezTo>
                <a:close/>
              </a:path>
            </a:pathLst>
          </a:custGeom>
          <a:solidFill>
            <a:srgbClr val="00A9DF"/>
          </a:solidFill>
          <a:ln w="22225">
            <a:solidFill>
              <a:srgbClr val="00A9DF"/>
            </a:solidFill>
            <a:extLst>
              <a:ext uri="{C807C97D-BFC1-408E-A445-0C87EB9F89A2}">
                <ask:lineSketchStyleProps xmlns:ask="http://schemas.microsoft.com/office/drawing/2018/sketchyshapes" sd="1219033472">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latin typeface="Verdana" panose="020B0604030504040204" pitchFamily="34" charset="0"/>
                <a:ea typeface="Verdana" panose="020B0604030504040204" pitchFamily="34" charset="0"/>
              </a:rPr>
              <a:t>ARTIKELEN 19 &amp; 25 GRONDWET</a:t>
            </a:r>
            <a:endParaRPr lang="nl-BE" dirty="0">
              <a:latin typeface="Verdana" panose="020B0604030504040204" pitchFamily="34" charset="0"/>
              <a:ea typeface="Verdana" panose="020B0604030504040204" pitchFamily="34" charset="0"/>
            </a:endParaRPr>
          </a:p>
        </p:txBody>
      </p:sp>
      <p:sp>
        <p:nvSpPr>
          <p:cNvPr id="8" name="Arrow: Pentagon 7">
            <a:extLst>
              <a:ext uri="{FF2B5EF4-FFF2-40B4-BE49-F238E27FC236}">
                <a16:creationId xmlns:a16="http://schemas.microsoft.com/office/drawing/2014/main" id="{2DFAA150-2939-4347-BD5D-26A37BAB1B8D}"/>
              </a:ext>
            </a:extLst>
          </p:cNvPr>
          <p:cNvSpPr/>
          <p:nvPr/>
        </p:nvSpPr>
        <p:spPr>
          <a:xfrm>
            <a:off x="923827" y="4499591"/>
            <a:ext cx="9785022" cy="685800"/>
          </a:xfrm>
          <a:custGeom>
            <a:avLst/>
            <a:gdLst>
              <a:gd name="connsiteX0" fmla="*/ 0 w 9785022"/>
              <a:gd name="connsiteY0" fmla="*/ 0 h 685800"/>
              <a:gd name="connsiteX1" fmla="*/ 9442122 w 9785022"/>
              <a:gd name="connsiteY1" fmla="*/ 0 h 685800"/>
              <a:gd name="connsiteX2" fmla="*/ 9785022 w 9785022"/>
              <a:gd name="connsiteY2" fmla="*/ 342900 h 685800"/>
              <a:gd name="connsiteX3" fmla="*/ 9442122 w 9785022"/>
              <a:gd name="connsiteY3" fmla="*/ 685800 h 685800"/>
              <a:gd name="connsiteX4" fmla="*/ 0 w 9785022"/>
              <a:gd name="connsiteY4" fmla="*/ 685800 h 685800"/>
              <a:gd name="connsiteX5" fmla="*/ 0 w 9785022"/>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5022" h="685800" fill="none" extrusionOk="0">
                <a:moveTo>
                  <a:pt x="0" y="0"/>
                </a:moveTo>
                <a:cubicBezTo>
                  <a:pt x="4529350" y="-23625"/>
                  <a:pt x="5398615" y="154390"/>
                  <a:pt x="9442122" y="0"/>
                </a:cubicBezTo>
                <a:cubicBezTo>
                  <a:pt x="9621761" y="146532"/>
                  <a:pt x="9702565" y="241992"/>
                  <a:pt x="9785022" y="342900"/>
                </a:cubicBezTo>
                <a:cubicBezTo>
                  <a:pt x="9735615" y="379438"/>
                  <a:pt x="9525940" y="585735"/>
                  <a:pt x="9442122" y="685800"/>
                </a:cubicBezTo>
                <a:cubicBezTo>
                  <a:pt x="5934559" y="537215"/>
                  <a:pt x="981431" y="566856"/>
                  <a:pt x="0" y="685800"/>
                </a:cubicBezTo>
                <a:cubicBezTo>
                  <a:pt x="-28478" y="568431"/>
                  <a:pt x="-13240" y="319216"/>
                  <a:pt x="0" y="0"/>
                </a:cubicBezTo>
                <a:close/>
              </a:path>
              <a:path w="9785022" h="685800" stroke="0" extrusionOk="0">
                <a:moveTo>
                  <a:pt x="0" y="0"/>
                </a:moveTo>
                <a:cubicBezTo>
                  <a:pt x="2643867" y="59524"/>
                  <a:pt x="7319164" y="107638"/>
                  <a:pt x="9442122" y="0"/>
                </a:cubicBezTo>
                <a:cubicBezTo>
                  <a:pt x="9631380" y="151009"/>
                  <a:pt x="9627297" y="245848"/>
                  <a:pt x="9785022" y="342900"/>
                </a:cubicBezTo>
                <a:cubicBezTo>
                  <a:pt x="9745350" y="391979"/>
                  <a:pt x="9528234" y="551463"/>
                  <a:pt x="9442122" y="685800"/>
                </a:cubicBezTo>
                <a:cubicBezTo>
                  <a:pt x="8411876" y="840268"/>
                  <a:pt x="1742798" y="534292"/>
                  <a:pt x="0" y="685800"/>
                </a:cubicBezTo>
                <a:cubicBezTo>
                  <a:pt x="-60522" y="447532"/>
                  <a:pt x="-43209" y="213306"/>
                  <a:pt x="0" y="0"/>
                </a:cubicBezTo>
                <a:close/>
              </a:path>
            </a:pathLst>
          </a:custGeom>
          <a:solidFill>
            <a:srgbClr val="0C2157"/>
          </a:solidFill>
          <a:ln w="22225">
            <a:solidFill>
              <a:srgbClr val="0C2157"/>
            </a:solidFill>
            <a:extLst>
              <a:ext uri="{C807C97D-BFC1-408E-A445-0C87EB9F89A2}">
                <ask:lineSketchStyleProps xmlns:ask="http://schemas.microsoft.com/office/drawing/2018/sketchyshapes" sd="1670402538">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latin typeface="Verdana" panose="020B0604030504040204" pitchFamily="34" charset="0"/>
                <a:ea typeface="Verdana" panose="020B0604030504040204" pitchFamily="34" charset="0"/>
              </a:rPr>
              <a:t>ARTIKEL 10 EVRM</a:t>
            </a:r>
          </a:p>
        </p:txBody>
      </p:sp>
      <p:pic>
        <p:nvPicPr>
          <p:cNvPr id="9" name="Afbeelding 10">
            <a:extLst>
              <a:ext uri="{FF2B5EF4-FFF2-40B4-BE49-F238E27FC236}">
                <a16:creationId xmlns:a16="http://schemas.microsoft.com/office/drawing/2014/main" id="{8EA74DC5-135C-4ED3-87C7-E0F083D5B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052" y="179507"/>
            <a:ext cx="1125887" cy="389730"/>
          </a:xfrm>
          <a:prstGeom prst="rect">
            <a:avLst/>
          </a:prstGeom>
        </p:spPr>
      </p:pic>
    </p:spTree>
    <p:extLst>
      <p:ext uri="{BB962C8B-B14F-4D97-AF65-F5344CB8AC3E}">
        <p14:creationId xmlns:p14="http://schemas.microsoft.com/office/powerpoint/2010/main" val="65611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D9423-89C7-48A2-855D-47C825AA67AA}"/>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Beperkingen</a:t>
            </a:r>
          </a:p>
        </p:txBody>
      </p:sp>
      <p:sp>
        <p:nvSpPr>
          <p:cNvPr id="3" name="Tijdelijke aanduiding voor inhoud 2">
            <a:extLst>
              <a:ext uri="{FF2B5EF4-FFF2-40B4-BE49-F238E27FC236}">
                <a16:creationId xmlns:a16="http://schemas.microsoft.com/office/drawing/2014/main" id="{5E187B1A-4CFF-425E-8034-C018865DD361}"/>
              </a:ext>
            </a:extLst>
          </p:cNvPr>
          <p:cNvSpPr>
            <a:spLocks noGrp="1"/>
          </p:cNvSpPr>
          <p:nvPr>
            <p:ph idx="1"/>
          </p:nvPr>
        </p:nvSpPr>
        <p:spPr/>
        <p:txBody>
          <a:bodyPr>
            <a:normAutofit/>
          </a:bodyPr>
          <a:lstStyle/>
          <a:p>
            <a:pPr marL="0" indent="0">
              <a:buNone/>
            </a:pPr>
            <a:endParaRPr lang="nl-BE" sz="2200" dirty="0">
              <a:latin typeface="Verdana" panose="020B0604030504040204" pitchFamily="34" charset="0"/>
              <a:ea typeface="Verdana" panose="020B0604030504040204" pitchFamily="34" charset="0"/>
            </a:endParaRPr>
          </a:p>
          <a:p>
            <a:pPr marL="0" indent="0">
              <a:buNone/>
            </a:pPr>
            <a:r>
              <a:rPr lang="nl-BE" sz="2400" b="1" dirty="0">
                <a:solidFill>
                  <a:srgbClr val="00A9DF"/>
                </a:solidFill>
                <a:latin typeface="Verdana" panose="020B0604030504040204" pitchFamily="34" charset="0"/>
                <a:ea typeface="Verdana" panose="020B0604030504040204" pitchFamily="34" charset="0"/>
              </a:rPr>
              <a:t>*  Beperkingen moeten in een (duidelijke) wet staan !</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err="1">
                <a:latin typeface="Verdana" panose="020B0604030504040204" pitchFamily="34" charset="0"/>
                <a:ea typeface="Verdana" panose="020B0604030504040204" pitchFamily="34" charset="0"/>
              </a:rPr>
              <a:t>Cfr</a:t>
            </a:r>
            <a:r>
              <a:rPr lang="nl-BE" sz="2400" dirty="0">
                <a:latin typeface="Verdana" panose="020B0604030504040204" pitchFamily="34" charset="0"/>
                <a:ea typeface="Verdana" panose="020B0604030504040204" pitchFamily="34" charset="0"/>
              </a:rPr>
              <a:t>. artikel 19 GW &amp; artikel 10 EVRM</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Artikel 19 GW heeft het zelfs over een ‘strafwet’, maar andere wetgeving kan ook (inclusief passe-partoutartikel 1382 B.W.)</a:t>
            </a:r>
          </a:p>
          <a:p>
            <a:pPr marL="0" indent="0">
              <a:buNone/>
            </a:pPr>
            <a:endParaRPr lang="nl-BE" sz="2200" dirty="0">
              <a:latin typeface="Verdana" panose="020B0604030504040204" pitchFamily="34" charset="0"/>
              <a:ea typeface="Verdana" panose="020B0604030504040204" pitchFamily="34" charset="0"/>
            </a:endParaRPr>
          </a:p>
          <a:p>
            <a:pPr marL="0" indent="0">
              <a:buNone/>
            </a:pPr>
            <a:endParaRPr lang="nl-BE" sz="2200" dirty="0">
              <a:latin typeface="Verdana" panose="020B0604030504040204" pitchFamily="34" charset="0"/>
              <a:ea typeface="Verdana" panose="020B0604030504040204" pitchFamily="34" charset="0"/>
            </a:endParaRPr>
          </a:p>
          <a:p>
            <a:pPr marL="0" indent="0">
              <a:buNone/>
            </a:pPr>
            <a:endParaRPr lang="nl-B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085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D9423-89C7-48A2-855D-47C825AA67AA}"/>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Beperkingen</a:t>
            </a:r>
          </a:p>
        </p:txBody>
      </p:sp>
      <p:sp>
        <p:nvSpPr>
          <p:cNvPr id="3" name="Tijdelijke aanduiding voor inhoud 2">
            <a:extLst>
              <a:ext uri="{FF2B5EF4-FFF2-40B4-BE49-F238E27FC236}">
                <a16:creationId xmlns:a16="http://schemas.microsoft.com/office/drawing/2014/main" id="{5E187B1A-4CFF-425E-8034-C018865DD361}"/>
              </a:ext>
            </a:extLst>
          </p:cNvPr>
          <p:cNvSpPr>
            <a:spLocks noGrp="1"/>
          </p:cNvSpPr>
          <p:nvPr>
            <p:ph idx="1"/>
          </p:nvPr>
        </p:nvSpPr>
        <p:spPr/>
        <p:txBody>
          <a:bodyPr/>
          <a:lstStyle/>
          <a:p>
            <a:pPr marL="0" indent="0">
              <a:buNone/>
            </a:pPr>
            <a:endParaRPr lang="nl-BE" dirty="0">
              <a:latin typeface="Verdana" panose="020B0604030504040204" pitchFamily="34" charset="0"/>
              <a:ea typeface="Verdana" panose="020B0604030504040204" pitchFamily="34" charset="0"/>
            </a:endParaRPr>
          </a:p>
          <a:p>
            <a:pPr marL="0" indent="0">
              <a:buNone/>
            </a:pPr>
            <a:r>
              <a:rPr lang="nl-BE" sz="2400" b="1" dirty="0">
                <a:solidFill>
                  <a:srgbClr val="00A9DF"/>
                </a:solidFill>
                <a:latin typeface="Verdana" panose="020B0604030504040204" pitchFamily="34" charset="0"/>
                <a:ea typeface="Verdana" panose="020B0604030504040204" pitchFamily="34" charset="0"/>
              </a:rPr>
              <a:t>*  EVRM: beperkingen moeten ‘nodig zijn in een democratische samenleving’ !</a:t>
            </a:r>
          </a:p>
          <a:p>
            <a:pPr marL="0" indent="0">
              <a:buNone/>
            </a:pPr>
            <a:endParaRPr lang="nl-BE" dirty="0">
              <a:latin typeface="Verdana" panose="020B0604030504040204" pitchFamily="34" charset="0"/>
              <a:ea typeface="Verdana" panose="020B0604030504040204" pitchFamily="34" charset="0"/>
            </a:endParaRPr>
          </a:p>
          <a:p>
            <a:pPr marL="0" indent="0">
              <a:buNone/>
            </a:pPr>
            <a:endParaRPr lang="nl-BE"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605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F749A-FC9E-46EC-9427-D1A275398BB6}"/>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Afwegen is de boodschap !</a:t>
            </a:r>
          </a:p>
        </p:txBody>
      </p:sp>
      <p:sp>
        <p:nvSpPr>
          <p:cNvPr id="3" name="Tijdelijke aanduiding voor inhoud 2">
            <a:extLst>
              <a:ext uri="{FF2B5EF4-FFF2-40B4-BE49-F238E27FC236}">
                <a16:creationId xmlns:a16="http://schemas.microsoft.com/office/drawing/2014/main" id="{B56210A4-3283-4380-825F-D421005A64B0}"/>
              </a:ext>
            </a:extLst>
          </p:cNvPr>
          <p:cNvSpPr>
            <a:spLocks noGrp="1"/>
          </p:cNvSpPr>
          <p:nvPr>
            <p:ph idx="1"/>
          </p:nvPr>
        </p:nvSpPr>
        <p:spPr/>
        <p:txBody>
          <a:bodyPr/>
          <a:lstStyle/>
          <a:p>
            <a:pPr marL="0" indent="0">
              <a:buNone/>
            </a:pPr>
            <a:endParaRPr lang="nl-BE" dirty="0">
              <a:latin typeface="Verdana" panose="020B0604030504040204" pitchFamily="34" charset="0"/>
              <a:ea typeface="Verdana" panose="020B0604030504040204" pitchFamily="34" charset="0"/>
            </a:endParaRPr>
          </a:p>
          <a:p>
            <a:pPr marL="0" indent="0">
              <a:buNone/>
            </a:pPr>
            <a:r>
              <a:rPr lang="nl-BE" sz="2400" b="1" dirty="0">
                <a:solidFill>
                  <a:srgbClr val="00A9DF"/>
                </a:solidFill>
                <a:latin typeface="Verdana" panose="020B0604030504040204" pitchFamily="34" charset="0"/>
                <a:ea typeface="Verdana" panose="020B0604030504040204" pitchFamily="34" charset="0"/>
              </a:rPr>
              <a:t>En zeker in specifieke gevallen !</a:t>
            </a:r>
          </a:p>
          <a:p>
            <a:pPr marL="0" indent="0">
              <a:buNone/>
            </a:pPr>
            <a:endParaRPr lang="nl-BE" sz="2400" u="sng" dirty="0">
              <a:latin typeface="Verdana" panose="020B0604030504040204" pitchFamily="34" charset="0"/>
              <a:ea typeface="Verdana" panose="020B0604030504040204" pitchFamily="34" charset="0"/>
            </a:endParaRPr>
          </a:p>
          <a:p>
            <a:pPr>
              <a:buClr>
                <a:srgbClr val="0C2157"/>
              </a:buClr>
            </a:pPr>
            <a:r>
              <a:rPr lang="nl-BE" sz="2000" dirty="0">
                <a:solidFill>
                  <a:prstClr val="black"/>
                </a:solidFill>
                <a:latin typeface="Verdana" panose="020B0604030504040204" pitchFamily="34" charset="0"/>
                <a:ea typeface="Verdana" panose="020B0604030504040204" pitchFamily="34" charset="0"/>
              </a:rPr>
              <a:t>Quid kwetsbare figuren ?</a:t>
            </a:r>
          </a:p>
          <a:p>
            <a:pPr>
              <a:buClr>
                <a:srgbClr val="0C2157"/>
              </a:buClr>
            </a:pPr>
            <a:r>
              <a:rPr lang="nl-BE" sz="2000" dirty="0">
                <a:solidFill>
                  <a:prstClr val="black"/>
                </a:solidFill>
                <a:latin typeface="Verdana" panose="020B0604030504040204" pitchFamily="34" charset="0"/>
                <a:ea typeface="Verdana" panose="020B0604030504040204" pitchFamily="34" charset="0"/>
              </a:rPr>
              <a:t>Quid persoonsrechten publieke figuren ?</a:t>
            </a:r>
          </a:p>
          <a:p>
            <a:pPr>
              <a:buClr>
                <a:srgbClr val="0C2157"/>
              </a:buClr>
            </a:pPr>
            <a:r>
              <a:rPr lang="nl-BE" sz="2000" dirty="0">
                <a:solidFill>
                  <a:prstClr val="black"/>
                </a:solidFill>
                <a:latin typeface="Verdana" panose="020B0604030504040204" pitchFamily="34" charset="0"/>
                <a:ea typeface="Verdana" panose="020B0604030504040204" pitchFamily="34" charset="0"/>
              </a:rPr>
              <a:t>Quid bedrijfseconomische belangen ?</a:t>
            </a:r>
          </a:p>
          <a:p>
            <a:pPr>
              <a:buClr>
                <a:srgbClr val="0C2157"/>
              </a:buClr>
            </a:pPr>
            <a:r>
              <a:rPr lang="nl-BE" sz="2000" dirty="0">
                <a:solidFill>
                  <a:prstClr val="black"/>
                </a:solidFill>
                <a:latin typeface="Verdana" panose="020B0604030504040204" pitchFamily="34" charset="0"/>
                <a:ea typeface="Verdana" panose="020B0604030504040204" pitchFamily="34" charset="0"/>
              </a:rPr>
              <a:t>... </a:t>
            </a:r>
            <a:endParaRPr lang="nl-BE" sz="2000" dirty="0">
              <a:latin typeface="Verdana" panose="020B0604030504040204" pitchFamily="34" charset="0"/>
              <a:ea typeface="Verdana" panose="020B0604030504040204" pitchFamily="34" charset="0"/>
            </a:endParaRPr>
          </a:p>
          <a:p>
            <a:pPr marL="0" indent="0">
              <a:buNone/>
            </a:pPr>
            <a:endParaRPr lang="nl-B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041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46CD9-672B-4E0F-9913-0BA843863EC8}"/>
              </a:ext>
            </a:extLst>
          </p:cNvPr>
          <p:cNvSpPr>
            <a:spLocks noGrp="1"/>
          </p:cNvSpPr>
          <p:nvPr>
            <p:ph type="title"/>
          </p:nvPr>
        </p:nvSpPr>
        <p:spPr/>
        <p:txBody>
          <a:bodyPr>
            <a:normAutofit/>
          </a:bodyPr>
          <a:lstStyle/>
          <a:p>
            <a:r>
              <a:rPr lang="nl-BE" sz="3200" b="1" dirty="0">
                <a:solidFill>
                  <a:srgbClr val="FF0000"/>
                </a:solidFill>
                <a:latin typeface="Verdana" panose="020B0604030504040204" pitchFamily="34" charset="0"/>
                <a:ea typeface="Verdana" panose="020B0604030504040204" pitchFamily="34" charset="0"/>
              </a:rPr>
              <a:t>ACTUELE KNELPUNTEN</a:t>
            </a:r>
          </a:p>
        </p:txBody>
      </p:sp>
      <p:sp>
        <p:nvSpPr>
          <p:cNvPr id="3" name="Tijdelijke aanduiding voor inhoud 2">
            <a:extLst>
              <a:ext uri="{FF2B5EF4-FFF2-40B4-BE49-F238E27FC236}">
                <a16:creationId xmlns:a16="http://schemas.microsoft.com/office/drawing/2014/main" id="{E4713658-2669-488C-A98A-5D4246C631CB}"/>
              </a:ext>
            </a:extLst>
          </p:cNvPr>
          <p:cNvSpPr>
            <a:spLocks noGrp="1"/>
          </p:cNvSpPr>
          <p:nvPr>
            <p:ph idx="1"/>
          </p:nvPr>
        </p:nvSpPr>
        <p:spPr>
          <a:xfrm>
            <a:off x="838200" y="1542473"/>
            <a:ext cx="10653074" cy="4950402"/>
          </a:xfrm>
        </p:spPr>
        <p:txBody>
          <a:bodyPr>
            <a:noAutofit/>
          </a:bodyPr>
          <a:lstStyle/>
          <a:p>
            <a:pPr marL="263525" indent="-263525">
              <a:buClr>
                <a:srgbClr val="0C2157"/>
              </a:buClr>
            </a:pPr>
            <a:r>
              <a:rPr lang="nl-BE" sz="1800" dirty="0" err="1">
                <a:latin typeface="Verdana" panose="020B0604030504040204" pitchFamily="34" charset="0"/>
                <a:ea typeface="Verdana" panose="020B0604030504040204" pitchFamily="34" charset="0"/>
              </a:rPr>
              <a:t>Infogaring</a:t>
            </a:r>
            <a:r>
              <a:rPr lang="nl-BE" sz="1800" dirty="0">
                <a:latin typeface="Verdana" panose="020B0604030504040204" pitchFamily="34" charset="0"/>
                <a:ea typeface="Verdana" panose="020B0604030504040204" pitchFamily="34" charset="0"/>
              </a:rPr>
              <a:t> op straat (opgelet, politie…)</a:t>
            </a:r>
          </a:p>
          <a:p>
            <a:pPr marL="263525" indent="-263525">
              <a:buClr>
                <a:srgbClr val="0C2157"/>
              </a:buClr>
            </a:pPr>
            <a:r>
              <a:rPr lang="nl-BE" sz="1800" dirty="0">
                <a:latin typeface="Verdana" panose="020B0604030504040204" pitchFamily="34" charset="0"/>
                <a:ea typeface="Verdana" panose="020B0604030504040204" pitchFamily="34" charset="0"/>
              </a:rPr>
              <a:t>Fysiek geweld</a:t>
            </a:r>
          </a:p>
          <a:p>
            <a:pPr marL="263525" indent="-263525">
              <a:buClr>
                <a:srgbClr val="0C2157"/>
              </a:buClr>
            </a:pPr>
            <a:r>
              <a:rPr lang="nl-BE" sz="1800" dirty="0">
                <a:latin typeface="Verdana" panose="020B0604030504040204" pitchFamily="34" charset="0"/>
                <a:ea typeface="Verdana" panose="020B0604030504040204" pitchFamily="34" charset="0"/>
              </a:rPr>
              <a:t>Openbaarheid van bestuur </a:t>
            </a:r>
            <a:r>
              <a:rPr lang="nl-BE" sz="1800" dirty="0">
                <a:latin typeface="Verdana" panose="020B0604030504040204" pitchFamily="34" charset="0"/>
                <a:ea typeface="Verdana" panose="020B0604030504040204" pitchFamily="34" charset="0"/>
                <a:sym typeface="Wingdings" panose="05000000000000000000" pitchFamily="2" charset="2"/>
              </a:rPr>
              <a:t> </a:t>
            </a:r>
            <a:r>
              <a:rPr lang="nl-BE" sz="1800" i="1" dirty="0">
                <a:latin typeface="Verdana" panose="020B0604030504040204" pitchFamily="34" charset="0"/>
                <a:ea typeface="Verdana" panose="020B0604030504040204" pitchFamily="34" charset="0"/>
                <a:sym typeface="Wingdings" panose="05000000000000000000" pitchFamily="2" charset="2"/>
              </a:rPr>
              <a:t>zie VVJ/</a:t>
            </a:r>
            <a:r>
              <a:rPr lang="nl-BE" sz="1800" i="1" dirty="0" err="1">
                <a:latin typeface="Verdana" panose="020B0604030504040204" pitchFamily="34" charset="0"/>
                <a:ea typeface="Verdana" panose="020B0604030504040204" pitchFamily="34" charset="0"/>
                <a:sym typeface="Wingdings" panose="05000000000000000000" pitchFamily="2" charset="2"/>
              </a:rPr>
              <a:t>MediAcademie</a:t>
            </a:r>
            <a:r>
              <a:rPr lang="nl-BE" sz="1800" i="1" dirty="0">
                <a:latin typeface="Verdana" panose="020B0604030504040204" pitchFamily="34" charset="0"/>
                <a:ea typeface="Verdana" panose="020B0604030504040204" pitchFamily="34" charset="0"/>
                <a:sym typeface="Wingdings" panose="05000000000000000000" pitchFamily="2" charset="2"/>
              </a:rPr>
              <a:t> infosessie 7.11</a:t>
            </a:r>
          </a:p>
          <a:p>
            <a:pPr marL="263525" indent="-263525">
              <a:buClr>
                <a:srgbClr val="0C2157"/>
              </a:buClr>
            </a:pPr>
            <a:r>
              <a:rPr lang="nl-BE" sz="1800" dirty="0">
                <a:latin typeface="Verdana" panose="020B0604030504040204" pitchFamily="34" charset="0"/>
                <a:ea typeface="Verdana" panose="020B0604030504040204" pitchFamily="34" charset="0"/>
                <a:sym typeface="Wingdings" panose="05000000000000000000" pitchFamily="2" charset="2"/>
              </a:rPr>
              <a:t>Openbaarheid bedrijfsinformatie</a:t>
            </a:r>
          </a:p>
          <a:p>
            <a:pPr marL="263525" indent="-263525">
              <a:buClr>
                <a:srgbClr val="0C2157"/>
              </a:buClr>
            </a:pPr>
            <a:r>
              <a:rPr lang="nl-BE" sz="1800" dirty="0">
                <a:latin typeface="Verdana" panose="020B0604030504040204" pitchFamily="34" charset="0"/>
                <a:ea typeface="Verdana" panose="020B0604030504040204" pitchFamily="34" charset="0"/>
                <a:sym typeface="Wingdings" panose="05000000000000000000" pitchFamily="2" charset="2"/>
              </a:rPr>
              <a:t>Inzagerecht gerechtelijk onderzoek</a:t>
            </a:r>
          </a:p>
          <a:p>
            <a:pPr marL="263525" indent="-263525">
              <a:buClr>
                <a:srgbClr val="0C2157"/>
              </a:buClr>
            </a:pPr>
            <a:r>
              <a:rPr lang="nl-BE" sz="1800" dirty="0">
                <a:latin typeface="Verdana" panose="020B0604030504040204" pitchFamily="34" charset="0"/>
                <a:ea typeface="Verdana" panose="020B0604030504040204" pitchFamily="34" charset="0"/>
                <a:sym typeface="Wingdings" panose="05000000000000000000" pitchFamily="2" charset="2"/>
              </a:rPr>
              <a:t>Afhankelijkheid van nieuwsbronnen</a:t>
            </a:r>
          </a:p>
          <a:p>
            <a:pPr marL="263525" indent="-263525">
              <a:buClr>
                <a:srgbClr val="0C2157"/>
              </a:buClr>
            </a:pPr>
            <a:r>
              <a:rPr lang="nl-BE" sz="1800" dirty="0">
                <a:latin typeface="Verdana" panose="020B0604030504040204" pitchFamily="34" charset="0"/>
                <a:ea typeface="Verdana" panose="020B0604030504040204" pitchFamily="34" charset="0"/>
                <a:sym typeface="Wingdings" panose="05000000000000000000" pitchFamily="2" charset="2"/>
              </a:rPr>
              <a:t>Vertrouwelijke bronnen en bronnengeheim  </a:t>
            </a:r>
            <a:r>
              <a:rPr lang="nl-BE" sz="1800" i="1" dirty="0">
                <a:latin typeface="Verdana" panose="020B0604030504040204" pitchFamily="34" charset="0"/>
                <a:ea typeface="Verdana" panose="020B0604030504040204" pitchFamily="34" charset="0"/>
                <a:sym typeface="Wingdings" panose="05000000000000000000" pitchFamily="2" charset="2"/>
              </a:rPr>
              <a:t>zie VVJ-handleiding</a:t>
            </a:r>
            <a:endParaRPr lang="nl-BE" sz="1800" dirty="0">
              <a:latin typeface="Verdana" panose="020B0604030504040204" pitchFamily="34" charset="0"/>
              <a:ea typeface="Verdana" panose="020B0604030504040204" pitchFamily="34" charset="0"/>
              <a:sym typeface="Wingdings" panose="05000000000000000000" pitchFamily="2" charset="2"/>
            </a:endParaRPr>
          </a:p>
          <a:p>
            <a:pPr marL="263525" indent="-263525">
              <a:buClr>
                <a:srgbClr val="0C2157"/>
              </a:buClr>
            </a:pPr>
            <a:r>
              <a:rPr lang="nl-BE" sz="1800" dirty="0">
                <a:latin typeface="Verdana" panose="020B0604030504040204" pitchFamily="34" charset="0"/>
                <a:ea typeface="Verdana" panose="020B0604030504040204" pitchFamily="34" charset="0"/>
                <a:sym typeface="Wingdings" panose="05000000000000000000" pitchFamily="2" charset="2"/>
              </a:rPr>
              <a:t>Informatie verwerken / bijhouden  </a:t>
            </a:r>
            <a:r>
              <a:rPr lang="nl-BE" sz="1800" i="1" dirty="0">
                <a:latin typeface="Verdana" panose="020B0604030504040204" pitchFamily="34" charset="0"/>
                <a:ea typeface="Verdana" panose="020B0604030504040204" pitchFamily="34" charset="0"/>
                <a:sym typeface="Wingdings" panose="05000000000000000000" pitchFamily="2" charset="2"/>
              </a:rPr>
              <a:t>zie VVJ-handleiding journalistieke vrijstellingen op GDPR</a:t>
            </a:r>
          </a:p>
          <a:p>
            <a:pPr marL="263525" indent="-263525">
              <a:buClr>
                <a:srgbClr val="0C2157"/>
              </a:buClr>
            </a:pPr>
            <a:r>
              <a:rPr lang="nl-BE" sz="1800" dirty="0">
                <a:latin typeface="Verdana" panose="020B0604030504040204" pitchFamily="34" charset="0"/>
                <a:ea typeface="Verdana" panose="020B0604030504040204" pitchFamily="34" charset="0"/>
              </a:rPr>
              <a:t>Waarheidsgetrouw berichten</a:t>
            </a:r>
          </a:p>
          <a:p>
            <a:pPr marL="263525" indent="-263525">
              <a:buClr>
                <a:srgbClr val="0C2157"/>
              </a:buClr>
            </a:pPr>
            <a:r>
              <a:rPr lang="nl-BE" sz="1800" dirty="0">
                <a:latin typeface="Verdana" panose="020B0604030504040204" pitchFamily="34" charset="0"/>
                <a:ea typeface="Verdana" panose="020B0604030504040204" pitchFamily="34" charset="0"/>
              </a:rPr>
              <a:t>Respect voor de privacy</a:t>
            </a:r>
          </a:p>
          <a:p>
            <a:pPr marL="263525" indent="-263525">
              <a:buClr>
                <a:srgbClr val="0C2157"/>
              </a:buClr>
            </a:pPr>
            <a:r>
              <a:rPr lang="nl-BE" sz="1800" dirty="0">
                <a:latin typeface="Verdana" panose="020B0604030504040204" pitchFamily="34" charset="0"/>
                <a:ea typeface="Verdana" panose="020B0604030504040204" pitchFamily="34" charset="0"/>
              </a:rPr>
              <a:t>Recht op afbeelding respecteren</a:t>
            </a:r>
          </a:p>
          <a:p>
            <a:pPr marL="263525" indent="-263525">
              <a:buClr>
                <a:srgbClr val="0C2157"/>
              </a:buClr>
            </a:pPr>
            <a:r>
              <a:rPr lang="nl-BE" sz="1800" dirty="0">
                <a:latin typeface="Verdana" panose="020B0604030504040204" pitchFamily="34" charset="0"/>
                <a:ea typeface="Verdana" panose="020B0604030504040204" pitchFamily="34" charset="0"/>
              </a:rPr>
              <a:t>Verbod op </a:t>
            </a:r>
            <a:r>
              <a:rPr lang="nl-BE" sz="1800" dirty="0" err="1">
                <a:latin typeface="Verdana" panose="020B0604030504040204" pitchFamily="34" charset="0"/>
                <a:ea typeface="Verdana" panose="020B0604030504040204" pitchFamily="34" charset="0"/>
              </a:rPr>
              <a:t>hatespeech</a:t>
            </a:r>
            <a:r>
              <a:rPr lang="nl-BE" sz="1800" dirty="0">
                <a:latin typeface="Verdana" panose="020B0604030504040204" pitchFamily="34" charset="0"/>
                <a:ea typeface="Verdana" panose="020B0604030504040204" pitchFamily="34" charset="0"/>
              </a:rPr>
              <a:t>, racisme, seksisme, </a:t>
            </a:r>
            <a:r>
              <a:rPr lang="nl-BE" sz="1800" dirty="0" err="1">
                <a:latin typeface="Verdana" panose="020B0604030504040204" pitchFamily="34" charset="0"/>
                <a:ea typeface="Verdana" panose="020B0604030504040204" pitchFamily="34" charset="0"/>
              </a:rPr>
              <a:t>negationisme</a:t>
            </a:r>
            <a:r>
              <a:rPr lang="nl-BE" sz="1800" dirty="0">
                <a:latin typeface="Verdana" panose="020B0604030504040204" pitchFamily="34" charset="0"/>
                <a:ea typeface="Verdana" panose="020B0604030504040204" pitchFamily="34" charset="0"/>
              </a:rPr>
              <a:t>…</a:t>
            </a:r>
          </a:p>
          <a:p>
            <a:pPr marL="263525" indent="-263525">
              <a:buClr>
                <a:srgbClr val="0C2157"/>
              </a:buClr>
            </a:pPr>
            <a:r>
              <a:rPr lang="nl-BE" sz="1800" dirty="0">
                <a:latin typeface="Verdana" panose="020B0604030504040204" pitchFamily="34" charset="0"/>
                <a:ea typeface="Verdana" panose="020B0604030504040204" pitchFamily="34" charset="0"/>
              </a:rPr>
              <a:t>…</a:t>
            </a:r>
          </a:p>
        </p:txBody>
      </p:sp>
      <p:pic>
        <p:nvPicPr>
          <p:cNvPr id="5" name="Graphic 4" descr="Warning">
            <a:extLst>
              <a:ext uri="{FF2B5EF4-FFF2-40B4-BE49-F238E27FC236}">
                <a16:creationId xmlns:a16="http://schemas.microsoft.com/office/drawing/2014/main" id="{7F96727B-AA29-4279-B9CC-457E0DA0F4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3517" y="755314"/>
            <a:ext cx="507476" cy="507476"/>
          </a:xfrm>
          <a:prstGeom prst="rect">
            <a:avLst/>
          </a:prstGeom>
        </p:spPr>
      </p:pic>
    </p:spTree>
    <p:extLst>
      <p:ext uri="{BB962C8B-B14F-4D97-AF65-F5344CB8AC3E}">
        <p14:creationId xmlns:p14="http://schemas.microsoft.com/office/powerpoint/2010/main" val="92737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AECE1-3D60-4216-9760-6AB2B7FC7369}"/>
              </a:ext>
            </a:extLst>
          </p:cNvPr>
          <p:cNvSpPr>
            <a:spLocks noGrp="1"/>
          </p:cNvSpPr>
          <p:nvPr>
            <p:ph type="title"/>
          </p:nvPr>
        </p:nvSpPr>
        <p:spPr/>
        <p:txBody>
          <a:bodyPr>
            <a:normAutofit/>
          </a:bodyPr>
          <a:lstStyle/>
          <a:p>
            <a:r>
              <a:rPr lang="nl-BE" sz="3600" b="1" dirty="0">
                <a:solidFill>
                  <a:srgbClr val="0C2157"/>
                </a:solidFill>
                <a:latin typeface="Verdana" panose="020B0604030504040204" pitchFamily="34" charset="0"/>
                <a:ea typeface="Verdana" panose="020B0604030504040204" pitchFamily="34" charset="0"/>
              </a:rPr>
              <a:t>INFOGARING</a:t>
            </a:r>
            <a:endParaRPr lang="nl-BE" sz="3600" dirty="0"/>
          </a:p>
        </p:txBody>
      </p:sp>
      <p:sp>
        <p:nvSpPr>
          <p:cNvPr id="3" name="Tijdelijke aanduiding voor inhoud 2">
            <a:extLst>
              <a:ext uri="{FF2B5EF4-FFF2-40B4-BE49-F238E27FC236}">
                <a16:creationId xmlns:a16="http://schemas.microsoft.com/office/drawing/2014/main" id="{6B3B4628-A566-4B47-92F7-FEDDE423B211}"/>
              </a:ext>
            </a:extLst>
          </p:cNvPr>
          <p:cNvSpPr>
            <a:spLocks noGrp="1"/>
          </p:cNvSpPr>
          <p:nvPr>
            <p:ph idx="1"/>
          </p:nvPr>
        </p:nvSpPr>
        <p:spPr/>
        <p:txBody>
          <a:bodyPr>
            <a:normAutofit lnSpcReduction="10000"/>
          </a:bodyPr>
          <a:lstStyle/>
          <a:p>
            <a:pPr marL="0" indent="0">
              <a:buNone/>
            </a:pPr>
            <a:r>
              <a:rPr lang="nl-BE" b="1" dirty="0">
                <a:latin typeface="Verdana" panose="020B0604030504040204" pitchFamily="34" charset="0"/>
                <a:ea typeface="Verdana" panose="020B0604030504040204" pitchFamily="34" charset="0"/>
              </a:rPr>
              <a:t>…. STOOT MEER EN MEER OP GEWELD</a:t>
            </a:r>
          </a:p>
          <a:p>
            <a:pPr marL="0" indent="0">
              <a:buNone/>
            </a:pPr>
            <a:endParaRPr lang="nl-BE" dirty="0">
              <a:latin typeface="Verdana" panose="020B0604030504040204" pitchFamily="34" charset="0"/>
              <a:ea typeface="Verdana" panose="020B0604030504040204" pitchFamily="34" charset="0"/>
            </a:endParaRPr>
          </a:p>
          <a:p>
            <a:pPr>
              <a:buFont typeface="Wingdings" panose="05000000000000000000" pitchFamily="2" charset="2"/>
              <a:buChar char="§"/>
            </a:pPr>
            <a:r>
              <a:rPr lang="nl-BE" sz="2200" dirty="0">
                <a:latin typeface="Verdana" panose="020B0604030504040204" pitchFamily="34" charset="0"/>
                <a:ea typeface="Verdana" panose="020B0604030504040204" pitchFamily="34" charset="0"/>
              </a:rPr>
              <a:t>Fysieke agressie: slagen, verwondingen, erger…</a:t>
            </a:r>
          </a:p>
          <a:p>
            <a:pPr>
              <a:buFont typeface="Wingdings" panose="05000000000000000000" pitchFamily="2" charset="2"/>
              <a:buChar char="§"/>
            </a:pPr>
            <a:r>
              <a:rPr lang="nl-BE" sz="2200" dirty="0">
                <a:latin typeface="Verdana" panose="020B0604030504040204" pitchFamily="34" charset="0"/>
                <a:ea typeface="Verdana" panose="020B0604030504040204" pitchFamily="34" charset="0"/>
              </a:rPr>
              <a:t>Verbale agressie: bedreiging, </a:t>
            </a:r>
            <a:r>
              <a:rPr lang="nl-BE" sz="2200" dirty="0" err="1">
                <a:latin typeface="Verdana" panose="020B0604030504040204" pitchFamily="34" charset="0"/>
                <a:ea typeface="Verdana" panose="020B0604030504040204" pitchFamily="34" charset="0"/>
              </a:rPr>
              <a:t>stalking</a:t>
            </a:r>
            <a:r>
              <a:rPr lang="nl-BE" sz="2200" dirty="0">
                <a:latin typeface="Verdana" panose="020B0604030504040204" pitchFamily="34" charset="0"/>
                <a:ea typeface="Verdana" panose="020B0604030504040204" pitchFamily="34" charset="0"/>
              </a:rPr>
              <a:t>…</a:t>
            </a:r>
          </a:p>
          <a:p>
            <a:pPr marL="0" indent="0">
              <a:buNone/>
            </a:pPr>
            <a:endParaRPr lang="nl-BE" sz="2200" dirty="0">
              <a:latin typeface="Verdana" panose="020B0604030504040204" pitchFamily="34" charset="0"/>
              <a:ea typeface="Verdana" panose="020B0604030504040204" pitchFamily="34" charset="0"/>
            </a:endParaRPr>
          </a:p>
          <a:p>
            <a:pPr marL="0" indent="0">
              <a:buNone/>
            </a:pPr>
            <a:r>
              <a:rPr lang="nl-BE" sz="2200" dirty="0">
                <a:latin typeface="Verdana" panose="020B0604030504040204" pitchFamily="34" charset="0"/>
                <a:ea typeface="Verdana" panose="020B0604030504040204" pitchFamily="34" charset="0"/>
              </a:rPr>
              <a:t>GEWELD</a:t>
            </a:r>
          </a:p>
          <a:p>
            <a:pPr marL="0" indent="0">
              <a:buNone/>
            </a:pPr>
            <a:r>
              <a:rPr lang="nl-BE" b="1" dirty="0">
                <a:latin typeface="Verdana" panose="020B0604030504040204" pitchFamily="34" charset="0"/>
                <a:ea typeface="Verdana" panose="020B0604030504040204" pitchFamily="34" charset="0"/>
              </a:rPr>
              <a:t>		</a:t>
            </a:r>
            <a:r>
              <a:rPr lang="nl-BE" sz="2200" b="1" dirty="0">
                <a:solidFill>
                  <a:srgbClr val="00A9DF"/>
                </a:solidFill>
                <a:latin typeface="Verdana" panose="020B0604030504040204" pitchFamily="34" charset="0"/>
                <a:ea typeface="Verdana" panose="020B0604030504040204" pitchFamily="34" charset="0"/>
              </a:rPr>
              <a:t>VVJ-MELDPUNT AGRESSIE TEGEN JOURNALISTEN</a:t>
            </a:r>
          </a:p>
          <a:p>
            <a:pPr marL="0" indent="0">
              <a:buNone/>
            </a:pPr>
            <a:endParaRPr lang="nl-BE" dirty="0">
              <a:latin typeface="Verdana" panose="020B0604030504040204" pitchFamily="34" charset="0"/>
              <a:ea typeface="Verdana" panose="020B0604030504040204" pitchFamily="34" charset="0"/>
            </a:endParaRPr>
          </a:p>
          <a:p>
            <a:pPr>
              <a:buFont typeface="Wingdings" panose="05000000000000000000" pitchFamily="2" charset="2"/>
              <a:buChar char="§"/>
            </a:pPr>
            <a:r>
              <a:rPr lang="nl-BE" sz="2200" dirty="0">
                <a:latin typeface="Verdana" panose="020B0604030504040204" pitchFamily="34" charset="0"/>
                <a:ea typeface="Verdana" panose="020B0604030504040204" pitchFamily="34" charset="0"/>
              </a:rPr>
              <a:t>Strafrechtelijke klacht (ev. met burgerlijke partijstelling)</a:t>
            </a:r>
          </a:p>
          <a:p>
            <a:pPr>
              <a:buFont typeface="Wingdings" panose="05000000000000000000" pitchFamily="2" charset="2"/>
              <a:buChar char="§"/>
            </a:pPr>
            <a:r>
              <a:rPr lang="nl-BE" sz="2200" dirty="0">
                <a:latin typeface="Verdana" panose="020B0604030504040204" pitchFamily="34" charset="0"/>
                <a:ea typeface="Verdana" panose="020B0604030504040204" pitchFamily="34" charset="0"/>
              </a:rPr>
              <a:t>Burgerrechtelijke schadeclaim</a:t>
            </a:r>
          </a:p>
          <a:p>
            <a:pPr marL="0" indent="0">
              <a:buNone/>
            </a:pPr>
            <a:endParaRPr lang="nl-BE" dirty="0">
              <a:latin typeface="Verdana" panose="020B0604030504040204" pitchFamily="34" charset="0"/>
              <a:ea typeface="Verdana" panose="020B0604030504040204" pitchFamily="34" charset="0"/>
            </a:endParaRPr>
          </a:p>
          <a:p>
            <a:pPr marL="0" indent="0">
              <a:buNone/>
            </a:pPr>
            <a:endParaRPr lang="nl-B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868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7A443-6413-49CD-978E-C3CB3182FE7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FB61C31-FA46-42EE-8813-5622AA95D79C}"/>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p:txBody>
      </p:sp>
      <p:pic>
        <p:nvPicPr>
          <p:cNvPr id="1026" name="Picture 2" descr="a dark place">
            <a:extLst>
              <a:ext uri="{FF2B5EF4-FFF2-40B4-BE49-F238E27FC236}">
                <a16:creationId xmlns:a16="http://schemas.microsoft.com/office/drawing/2014/main" id="{67DBFB78-E1BF-4B5E-B826-18A661EF6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709613"/>
            <a:ext cx="9525000"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77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1C1D3A8-3134-4AE9-BD7C-6AEF12053E40}"/>
              </a:ext>
            </a:extLst>
          </p:cNvPr>
          <p:cNvSpPr>
            <a:spLocks noGrp="1"/>
          </p:cNvSpPr>
          <p:nvPr>
            <p:ph idx="1"/>
          </p:nvPr>
        </p:nvSpPr>
        <p:spPr>
          <a:xfrm>
            <a:off x="838200" y="6202940"/>
            <a:ext cx="10515600" cy="881351"/>
          </a:xfrm>
        </p:spPr>
        <p:txBody>
          <a:bodyPr/>
          <a:lstStyle/>
          <a:p>
            <a:pPr marL="0" indent="0" algn="ctr">
              <a:buNone/>
            </a:pPr>
            <a:r>
              <a:rPr lang="nl-BE" dirty="0"/>
              <a:t>https://youtu.be/SALiiiy_eps</a:t>
            </a:r>
          </a:p>
        </p:txBody>
      </p:sp>
      <p:pic>
        <p:nvPicPr>
          <p:cNvPr id="4" name="Online Media 3" title="Trailer, &quot;A Dark Place: A SOFJO Documentary&quot;">
            <a:hlinkClick r:id="" action="ppaction://media"/>
            <a:extLst>
              <a:ext uri="{FF2B5EF4-FFF2-40B4-BE49-F238E27FC236}">
                <a16:creationId xmlns:a16="http://schemas.microsoft.com/office/drawing/2014/main" id="{03A68F29-BBC6-45D5-976D-47C3FEAC7ECE}"/>
              </a:ext>
            </a:extLst>
          </p:cNvPr>
          <p:cNvPicPr>
            <a:picLocks noRot="1" noChangeAspect="1"/>
          </p:cNvPicPr>
          <p:nvPr>
            <a:videoFile r:link="rId1"/>
          </p:nvPr>
        </p:nvPicPr>
        <p:blipFill>
          <a:blip r:embed="rId3"/>
          <a:stretch>
            <a:fillRect/>
          </a:stretch>
        </p:blipFill>
        <p:spPr>
          <a:xfrm>
            <a:off x="1252040" y="704272"/>
            <a:ext cx="9687919" cy="5449455"/>
          </a:xfrm>
          <a:prstGeom prst="rect">
            <a:avLst/>
          </a:prstGeom>
        </p:spPr>
      </p:pic>
    </p:spTree>
    <p:extLst>
      <p:ext uri="{BB962C8B-B14F-4D97-AF65-F5344CB8AC3E}">
        <p14:creationId xmlns:p14="http://schemas.microsoft.com/office/powerpoint/2010/main" val="37916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4255D-ECCC-4152-9797-94B19E1C5E56}"/>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C2D12940-DE5D-475D-94BB-E058DC026E36}"/>
              </a:ext>
            </a:extLst>
          </p:cNvPr>
          <p:cNvSpPr>
            <a:spLocks noGrp="1"/>
          </p:cNvSpPr>
          <p:nvPr>
            <p:ph idx="1"/>
          </p:nvPr>
        </p:nvSpPr>
        <p:spPr>
          <a:xfrm>
            <a:off x="838200" y="1761484"/>
            <a:ext cx="10515600" cy="4351338"/>
          </a:xfrm>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Myriam Leroy (zie onder meer </a:t>
            </a:r>
            <a:r>
              <a:rPr lang="nl-BE" sz="2400" i="1" dirty="0">
                <a:latin typeface="Verdana" panose="020B0604030504040204" pitchFamily="34" charset="0"/>
                <a:ea typeface="Verdana" panose="020B0604030504040204" pitchFamily="34" charset="0"/>
              </a:rPr>
              <a:t>De Morgen</a:t>
            </a:r>
            <a:r>
              <a:rPr lang="nl-BE" sz="2400" dirty="0">
                <a:latin typeface="Verdana" panose="020B0604030504040204" pitchFamily="34" charset="0"/>
                <a:ea typeface="Verdana" panose="020B0604030504040204" pitchFamily="34" charset="0"/>
              </a:rPr>
              <a:t>)</a:t>
            </a:r>
          </a:p>
          <a:p>
            <a:pPr marL="0" indent="0">
              <a:buNone/>
            </a:pPr>
            <a:r>
              <a:rPr lang="nl-BE" sz="2400" dirty="0" err="1">
                <a:latin typeface="Verdana" panose="020B0604030504040204" pitchFamily="34" charset="0"/>
                <a:ea typeface="Verdana" panose="020B0604030504040204" pitchFamily="34" charset="0"/>
              </a:rPr>
              <a:t>Gecyberstalkt</a:t>
            </a: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Zaak verwezen naar de correctionele rechtbank</a:t>
            </a:r>
          </a:p>
        </p:txBody>
      </p:sp>
      <p:pic>
        <p:nvPicPr>
          <p:cNvPr id="4" name="Afbeelding 3">
            <a:extLst>
              <a:ext uri="{FF2B5EF4-FFF2-40B4-BE49-F238E27FC236}">
                <a16:creationId xmlns:a16="http://schemas.microsoft.com/office/drawing/2014/main" id="{64FED0CF-508D-4124-B01C-82F6C6E0E657}"/>
              </a:ext>
            </a:extLst>
          </p:cNvPr>
          <p:cNvPicPr>
            <a:picLocks noChangeAspect="1"/>
          </p:cNvPicPr>
          <p:nvPr/>
        </p:nvPicPr>
        <p:blipFill>
          <a:blip r:embed="rId2"/>
          <a:stretch>
            <a:fillRect/>
          </a:stretch>
        </p:blipFill>
        <p:spPr>
          <a:xfrm>
            <a:off x="5890048" y="860794"/>
            <a:ext cx="5972193" cy="3359359"/>
          </a:xfrm>
          <a:prstGeom prst="rect">
            <a:avLst/>
          </a:prstGeom>
        </p:spPr>
      </p:pic>
    </p:spTree>
    <p:extLst>
      <p:ext uri="{BB962C8B-B14F-4D97-AF65-F5344CB8AC3E}">
        <p14:creationId xmlns:p14="http://schemas.microsoft.com/office/powerpoint/2010/main" val="305602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1F66E-C421-4B36-8AA4-22E627773D14}"/>
              </a:ext>
            </a:extLst>
          </p:cNvPr>
          <p:cNvSpPr>
            <a:spLocks noGrp="1"/>
          </p:cNvSpPr>
          <p:nvPr>
            <p:ph type="title"/>
          </p:nvPr>
        </p:nvSpPr>
        <p:spPr/>
        <p:txBody>
          <a:bodyPr>
            <a:normAutofit/>
          </a:bodyPr>
          <a:lstStyle/>
          <a:p>
            <a:r>
              <a:rPr lang="nl-BE" sz="3600" b="1" dirty="0">
                <a:solidFill>
                  <a:srgbClr val="0C2157"/>
                </a:solidFill>
                <a:latin typeface="Verdana" panose="020B0604030504040204" pitchFamily="34" charset="0"/>
                <a:ea typeface="Verdana" panose="020B0604030504040204" pitchFamily="34" charset="0"/>
              </a:rPr>
              <a:t>OP STRAAT</a:t>
            </a:r>
            <a:endParaRPr lang="nl-BE" sz="4000" b="1" dirty="0"/>
          </a:p>
        </p:txBody>
      </p:sp>
      <p:sp>
        <p:nvSpPr>
          <p:cNvPr id="3" name="Tijdelijke aanduiding voor inhoud 2">
            <a:extLst>
              <a:ext uri="{FF2B5EF4-FFF2-40B4-BE49-F238E27FC236}">
                <a16:creationId xmlns:a16="http://schemas.microsoft.com/office/drawing/2014/main" id="{60ADFC99-680B-4E3A-803A-B67961EB3AB6}"/>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023204B5-D393-4F67-A072-91B722A2452D}"/>
              </a:ext>
            </a:extLst>
          </p:cNvPr>
          <p:cNvPicPr>
            <a:picLocks noChangeAspect="1"/>
          </p:cNvPicPr>
          <p:nvPr/>
        </p:nvPicPr>
        <p:blipFill>
          <a:blip r:embed="rId2"/>
          <a:stretch>
            <a:fillRect/>
          </a:stretch>
        </p:blipFill>
        <p:spPr>
          <a:xfrm>
            <a:off x="562227" y="2253362"/>
            <a:ext cx="5264642" cy="3293023"/>
          </a:xfrm>
          <a:prstGeom prst="rect">
            <a:avLst/>
          </a:prstGeom>
        </p:spPr>
      </p:pic>
      <p:pic>
        <p:nvPicPr>
          <p:cNvPr id="5" name="Afbeelding 4">
            <a:extLst>
              <a:ext uri="{FF2B5EF4-FFF2-40B4-BE49-F238E27FC236}">
                <a16:creationId xmlns:a16="http://schemas.microsoft.com/office/drawing/2014/main" id="{5A7ED69E-2AAB-4D83-9A2D-5F2C6FF01E54}"/>
              </a:ext>
            </a:extLst>
          </p:cNvPr>
          <p:cNvPicPr>
            <a:picLocks noChangeAspect="1"/>
          </p:cNvPicPr>
          <p:nvPr/>
        </p:nvPicPr>
        <p:blipFill>
          <a:blip r:embed="rId3"/>
          <a:stretch>
            <a:fillRect/>
          </a:stretch>
        </p:blipFill>
        <p:spPr>
          <a:xfrm>
            <a:off x="6606731" y="1089350"/>
            <a:ext cx="2216256" cy="2977738"/>
          </a:xfrm>
          <a:prstGeom prst="rect">
            <a:avLst/>
          </a:prstGeom>
        </p:spPr>
      </p:pic>
      <p:pic>
        <p:nvPicPr>
          <p:cNvPr id="6" name="Afbeelding 5">
            <a:extLst>
              <a:ext uri="{FF2B5EF4-FFF2-40B4-BE49-F238E27FC236}">
                <a16:creationId xmlns:a16="http://schemas.microsoft.com/office/drawing/2014/main" id="{9A78C6B9-1FE4-47C6-AD3B-045CCD9B3575}"/>
              </a:ext>
            </a:extLst>
          </p:cNvPr>
          <p:cNvPicPr>
            <a:picLocks noChangeAspect="1"/>
          </p:cNvPicPr>
          <p:nvPr/>
        </p:nvPicPr>
        <p:blipFill>
          <a:blip r:embed="rId4"/>
          <a:stretch>
            <a:fillRect/>
          </a:stretch>
        </p:blipFill>
        <p:spPr>
          <a:xfrm>
            <a:off x="7937770" y="4376024"/>
            <a:ext cx="3106961" cy="1935876"/>
          </a:xfrm>
          <a:prstGeom prst="rect">
            <a:avLst/>
          </a:prstGeom>
        </p:spPr>
      </p:pic>
    </p:spTree>
    <p:extLst>
      <p:ext uri="{BB962C8B-B14F-4D97-AF65-F5344CB8AC3E}">
        <p14:creationId xmlns:p14="http://schemas.microsoft.com/office/powerpoint/2010/main" val="99695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134A2-3CC6-4542-9929-D3A54A6CE90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4A52C61-76E5-4486-9F95-AAEA456FBED2}"/>
              </a:ext>
            </a:extLst>
          </p:cNvPr>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p:txBody>
      </p:sp>
      <p:pic>
        <p:nvPicPr>
          <p:cNvPr id="4" name="Afbeelding 3">
            <a:extLst>
              <a:ext uri="{FF2B5EF4-FFF2-40B4-BE49-F238E27FC236}">
                <a16:creationId xmlns:a16="http://schemas.microsoft.com/office/drawing/2014/main" id="{C74FF2FD-3087-43B9-9B6B-5293A3D89254}"/>
              </a:ext>
            </a:extLst>
          </p:cNvPr>
          <p:cNvPicPr>
            <a:picLocks noChangeAspect="1"/>
          </p:cNvPicPr>
          <p:nvPr/>
        </p:nvPicPr>
        <p:blipFill>
          <a:blip r:embed="rId2"/>
          <a:stretch>
            <a:fillRect/>
          </a:stretch>
        </p:blipFill>
        <p:spPr>
          <a:xfrm>
            <a:off x="1955527" y="1027906"/>
            <a:ext cx="8280945" cy="5260436"/>
          </a:xfrm>
          <a:prstGeom prst="rect">
            <a:avLst/>
          </a:prstGeom>
        </p:spPr>
      </p:pic>
    </p:spTree>
    <p:extLst>
      <p:ext uri="{BB962C8B-B14F-4D97-AF65-F5344CB8AC3E}">
        <p14:creationId xmlns:p14="http://schemas.microsoft.com/office/powerpoint/2010/main" val="93926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A60EAF-B5F0-491E-AD5F-DBBE646BD8A6}"/>
              </a:ext>
            </a:extLst>
          </p:cNvPr>
          <p:cNvSpPr>
            <a:spLocks noGrp="1"/>
          </p:cNvSpPr>
          <p:nvPr>
            <p:ph idx="1"/>
          </p:nvPr>
        </p:nvSpPr>
        <p:spPr>
          <a:xfrm>
            <a:off x="838200" y="2575440"/>
            <a:ext cx="10515600" cy="1707119"/>
          </a:xfrm>
        </p:spPr>
        <p:txBody>
          <a:bodyPr>
            <a:normAutofit/>
          </a:bodyPr>
          <a:lstStyle/>
          <a:p>
            <a:pPr marL="0" indent="0">
              <a:buNone/>
            </a:pPr>
            <a:endParaRPr lang="nl-BE" sz="1800" dirty="0">
              <a:latin typeface="Verdana" panose="020B0604030504040204" pitchFamily="34" charset="0"/>
              <a:ea typeface="Verdana" panose="020B0604030504040204" pitchFamily="34" charset="0"/>
            </a:endParaRPr>
          </a:p>
          <a:p>
            <a:pPr marL="0" indent="0">
              <a:buNone/>
            </a:pPr>
            <a:r>
              <a:rPr lang="nl-BE" sz="3200" b="1" i="1" dirty="0">
                <a:latin typeface="Verdana" panose="020B0604030504040204" pitchFamily="34" charset="0"/>
                <a:ea typeface="Verdana" panose="020B0604030504040204" pitchFamily="34" charset="0"/>
              </a:rPr>
              <a:t>De vrijheid om op elk gebied zijn mening te uiten, [is] gewaarborgd  (…)</a:t>
            </a:r>
          </a:p>
        </p:txBody>
      </p:sp>
      <p:sp>
        <p:nvSpPr>
          <p:cNvPr id="4" name="Titel 1">
            <a:extLst>
              <a:ext uri="{FF2B5EF4-FFF2-40B4-BE49-F238E27FC236}">
                <a16:creationId xmlns:a16="http://schemas.microsoft.com/office/drawing/2014/main" id="{29C8C177-2F37-47C0-A208-851C3A382E9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3200" b="1" dirty="0">
                <a:solidFill>
                  <a:srgbClr val="0C2157"/>
                </a:solidFill>
                <a:latin typeface="Verdana" panose="020B0604030504040204" pitchFamily="34" charset="0"/>
                <a:ea typeface="Verdana" panose="020B0604030504040204" pitchFamily="34" charset="0"/>
              </a:rPr>
              <a:t>Artikel 19 GW</a:t>
            </a:r>
          </a:p>
        </p:txBody>
      </p:sp>
    </p:spTree>
    <p:extLst>
      <p:ext uri="{BB962C8B-B14F-4D97-AF65-F5344CB8AC3E}">
        <p14:creationId xmlns:p14="http://schemas.microsoft.com/office/powerpoint/2010/main" val="229921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A31C3-26FF-4C0C-B279-05B487D4D7E5}"/>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206E9064-B389-4D5D-B365-D23BD0433127}"/>
              </a:ext>
            </a:extLst>
          </p:cNvPr>
          <p:cNvSpPr>
            <a:spLocks noGrp="1"/>
          </p:cNvSpPr>
          <p:nvPr>
            <p:ph idx="1"/>
          </p:nvPr>
        </p:nvSpPr>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a:buFont typeface="Wingdings" panose="05000000000000000000" pitchFamily="2" charset="2"/>
              <a:buChar char="à"/>
            </a:pPr>
            <a:r>
              <a:rPr lang="nl-BE" sz="2400" dirty="0">
                <a:latin typeface="Verdana" panose="020B0604030504040204" pitchFamily="34" charset="0"/>
                <a:ea typeface="Verdana" panose="020B0604030504040204" pitchFamily="34" charset="0"/>
                <a:sym typeface="Wingdings" panose="05000000000000000000" pitchFamily="2" charset="2"/>
              </a:rPr>
              <a:t> Geen verkeersovertredingen begaan</a:t>
            </a:r>
          </a:p>
          <a:p>
            <a:pPr>
              <a:buFont typeface="Wingdings" panose="05000000000000000000" pitchFamily="2" charset="2"/>
              <a:buChar char="à"/>
            </a:pPr>
            <a:r>
              <a:rPr lang="nl-BE" sz="2400" dirty="0">
                <a:latin typeface="Verdana" panose="020B0604030504040204" pitchFamily="34" charset="0"/>
                <a:ea typeface="Verdana" panose="020B0604030504040204" pitchFamily="34" charset="0"/>
              </a:rPr>
              <a:t> Perimeter respecteren</a:t>
            </a:r>
          </a:p>
          <a:p>
            <a:pPr marL="0" indent="0">
              <a:buNone/>
            </a:pPr>
            <a:endParaRPr lang="nl-BE" sz="2400" dirty="0">
              <a:latin typeface="Verdana" panose="020B0604030504040204" pitchFamily="34" charset="0"/>
              <a:ea typeface="Verdana" panose="020B0604030504040204" pitchFamily="34" charset="0"/>
            </a:endParaRPr>
          </a:p>
          <a:p>
            <a:pPr>
              <a:buFont typeface="Wingdings" panose="05000000000000000000" pitchFamily="2" charset="2"/>
              <a:buChar char="à"/>
            </a:pPr>
            <a:r>
              <a:rPr lang="nl-BE" sz="2400" dirty="0">
                <a:latin typeface="Verdana" panose="020B0604030504040204" pitchFamily="34" charset="0"/>
                <a:ea typeface="Verdana" panose="020B0604030504040204" pitchFamily="34" charset="0"/>
                <a:sym typeface="Wingdings" panose="05000000000000000000" pitchFamily="2" charset="2"/>
              </a:rPr>
              <a:t> Vrijheid van beweging</a:t>
            </a:r>
          </a:p>
          <a:p>
            <a:pPr>
              <a:buFont typeface="Wingdings" panose="05000000000000000000" pitchFamily="2" charset="2"/>
              <a:buChar char="à"/>
            </a:pPr>
            <a:r>
              <a:rPr lang="nl-BE" sz="2400" dirty="0">
                <a:latin typeface="Verdana" panose="020B0604030504040204" pitchFamily="34" charset="0"/>
                <a:ea typeface="Verdana" panose="020B0604030504040204" pitchFamily="34" charset="0"/>
              </a:rPr>
              <a:t> Werkfaciliteiten vragen en afdwingen</a:t>
            </a: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3472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57AA9-CBDC-4521-926B-4444824A40AD}"/>
              </a:ext>
            </a:extLst>
          </p:cNvPr>
          <p:cNvSpPr>
            <a:spLocks noGrp="1"/>
          </p:cNvSpPr>
          <p:nvPr>
            <p:ph type="title"/>
          </p:nvPr>
        </p:nvSpPr>
        <p:spPr/>
        <p:txBody>
          <a:bodyPr/>
          <a:lstStyle/>
          <a:p>
            <a:endParaRPr lang="nl-BE" dirty="0"/>
          </a:p>
        </p:txBody>
      </p:sp>
      <p:sp>
        <p:nvSpPr>
          <p:cNvPr id="3" name="Tijdelijke aanduiding voor inhoud 2">
            <a:extLst>
              <a:ext uri="{FF2B5EF4-FFF2-40B4-BE49-F238E27FC236}">
                <a16:creationId xmlns:a16="http://schemas.microsoft.com/office/drawing/2014/main" id="{43F1A3A0-1D6D-4236-BC57-7591613AC195}"/>
              </a:ext>
            </a:extLst>
          </p:cNvPr>
          <p:cNvSpPr>
            <a:spLocks noGrp="1"/>
          </p:cNvSpPr>
          <p:nvPr>
            <p:ph idx="1"/>
          </p:nvPr>
        </p:nvSpPr>
        <p:spPr/>
        <p:txBody>
          <a:bodyPr>
            <a:normAutofit/>
          </a:bodyPr>
          <a:lstStyle/>
          <a:p>
            <a:pPr marL="0" indent="0">
              <a:buNone/>
            </a:pPr>
            <a:r>
              <a:rPr lang="nl-BE" sz="2400" b="1" dirty="0">
                <a:solidFill>
                  <a:srgbClr val="00A9DF"/>
                </a:solidFill>
                <a:latin typeface="Verdana" panose="020B0604030504040204" pitchFamily="34" charset="0"/>
                <a:ea typeface="Verdana" panose="020B0604030504040204" pitchFamily="34" charset="0"/>
              </a:rPr>
              <a:t>Mag je de politie fotograferen / filmen ?</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400" b="1" dirty="0">
                <a:latin typeface="Verdana" panose="020B0604030504040204" pitchFamily="34" charset="0"/>
                <a:ea typeface="Verdana" panose="020B0604030504040204" pitchFamily="34" charset="0"/>
              </a:rPr>
              <a:t>JA</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000" dirty="0" err="1">
                <a:latin typeface="Verdana" panose="020B0604030504040204" pitchFamily="34" charset="0"/>
                <a:ea typeface="Verdana" panose="020B0604030504040204" pitchFamily="34" charset="0"/>
              </a:rPr>
              <a:t>Cfr</a:t>
            </a:r>
            <a:r>
              <a:rPr lang="nl-BE" sz="2000" dirty="0">
                <a:latin typeface="Verdana" panose="020B0604030504040204" pitchFamily="34" charset="0"/>
                <a:ea typeface="Verdana" panose="020B0604030504040204" pitchFamily="34" charset="0"/>
              </a:rPr>
              <a:t>. recent vonnis Brussel: politiemensen in actie in de openbare ruimte = publieke figuren die impliciet toestemming geven, zeker aan nieuwsmedia (waakhonden van de democratie), om hen te filmen</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000" dirty="0">
                <a:latin typeface="Verdana" panose="020B0604030504040204" pitchFamily="34" charset="0"/>
                <a:ea typeface="Verdana" panose="020B0604030504040204" pitchFamily="34" charset="0"/>
              </a:rPr>
              <a:t>Toch altijd zelf afwegen of je beelden toont en hoe !</a:t>
            </a:r>
          </a:p>
          <a:p>
            <a:pPr marL="0" indent="0">
              <a:buNone/>
            </a:pPr>
            <a:endParaRPr lang="nl-BE"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1573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01E20-EB27-4EE7-9FA5-1FE110138AD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BCED6320-3D76-4AA9-81E3-A723BF96529D}"/>
              </a:ext>
            </a:extLst>
          </p:cNvPr>
          <p:cNvSpPr>
            <a:spLocks noGrp="1"/>
          </p:cNvSpPr>
          <p:nvPr>
            <p:ph idx="1"/>
          </p:nvPr>
        </p:nvSpPr>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fr-BE" sz="2400" dirty="0">
                <a:latin typeface="Verdana" panose="020B0604030504040204" pitchFamily="34" charset="0"/>
                <a:ea typeface="Verdana" panose="020B0604030504040204" pitchFamily="34" charset="0"/>
              </a:rPr>
              <a:t>« </a:t>
            </a:r>
            <a:r>
              <a:rPr lang="fr-BE" sz="2400" i="1" dirty="0">
                <a:latin typeface="Verdana" panose="020B0604030504040204" pitchFamily="34" charset="0"/>
                <a:ea typeface="Verdana" panose="020B0604030504040204" pitchFamily="34" charset="0"/>
              </a:rPr>
              <a:t>la divulgation de photographies de policiers dans l’exercice de leurs fonctions publiques est assimilable à la divulgation de photographies de personnes publiques (…). Les policiers sont des fonctionnaires qui exercent leur métier en contact avec le public et dans l’intérêt de celui-ci, très souvent sur la voie publique ou dans les lieux publics</a:t>
            </a:r>
            <a:r>
              <a:rPr lang="fr-BE" sz="2400" dirty="0">
                <a:latin typeface="Verdana" panose="020B0604030504040204" pitchFamily="34" charset="0"/>
                <a:ea typeface="Verdana" panose="020B0604030504040204" pitchFamily="34" charset="0"/>
              </a:rPr>
              <a:t> »</a:t>
            </a: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676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57AA9-CBDC-4521-926B-4444824A40A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43F1A3A0-1D6D-4236-BC57-7591613AC195}"/>
              </a:ext>
            </a:extLst>
          </p:cNvPr>
          <p:cNvSpPr>
            <a:spLocks noGrp="1"/>
          </p:cNvSpPr>
          <p:nvPr>
            <p:ph idx="1"/>
          </p:nvPr>
        </p:nvSpPr>
        <p:spPr>
          <a:xfrm>
            <a:off x="838200" y="1825625"/>
            <a:ext cx="10515600" cy="4809522"/>
          </a:xfrm>
        </p:spPr>
        <p:txBody>
          <a:bodyPr>
            <a:spAutoFit/>
          </a:bodyPr>
          <a:lstStyle/>
          <a:p>
            <a:pPr marL="0" indent="0">
              <a:buNone/>
            </a:pPr>
            <a:r>
              <a:rPr lang="nl-BE" sz="2400" b="1" dirty="0">
                <a:solidFill>
                  <a:srgbClr val="00A9DF"/>
                </a:solidFill>
                <a:latin typeface="Verdana" panose="020B0604030504040204" pitchFamily="34" charset="0"/>
                <a:ea typeface="Verdana" panose="020B0604030504040204" pitchFamily="34" charset="0"/>
              </a:rPr>
              <a:t>Mag de politie beelden wissen ?</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b="1" dirty="0">
                <a:latin typeface="Verdana" panose="020B0604030504040204" pitchFamily="34" charset="0"/>
                <a:ea typeface="Verdana" panose="020B0604030504040204" pitchFamily="34" charset="0"/>
              </a:rPr>
              <a:t>NEEN</a:t>
            </a:r>
          </a:p>
          <a:p>
            <a:pPr marL="0" indent="0">
              <a:buNone/>
            </a:pPr>
            <a:endParaRPr lang="nl-BE" dirty="0">
              <a:latin typeface="Verdana" panose="020B0604030504040204" pitchFamily="34" charset="0"/>
              <a:ea typeface="Verdana" panose="020B0604030504040204" pitchFamily="34" charset="0"/>
            </a:endParaRPr>
          </a:p>
          <a:p>
            <a:pPr marL="0" indent="0">
              <a:buNone/>
            </a:pPr>
            <a:r>
              <a:rPr lang="nl-BE" sz="2000" dirty="0" err="1">
                <a:latin typeface="Verdana" panose="020B0604030504040204" pitchFamily="34" charset="0"/>
                <a:ea typeface="Verdana" panose="020B0604030504040204" pitchFamily="34" charset="0"/>
              </a:rPr>
              <a:t>Cfr</a:t>
            </a:r>
            <a:r>
              <a:rPr lang="nl-BE" sz="2000" dirty="0">
                <a:latin typeface="Verdana" panose="020B0604030504040204" pitchFamily="34" charset="0"/>
                <a:ea typeface="Verdana" panose="020B0604030504040204" pitchFamily="34" charset="0"/>
              </a:rPr>
              <a:t>.</a:t>
            </a:r>
          </a:p>
          <a:p>
            <a:pPr>
              <a:buFontTx/>
              <a:buChar char="-"/>
            </a:pPr>
            <a:r>
              <a:rPr lang="nl-BE" sz="2000" dirty="0">
                <a:latin typeface="Verdana" panose="020B0604030504040204" pitchFamily="34" charset="0"/>
                <a:ea typeface="Verdana" panose="020B0604030504040204" pitchFamily="34" charset="0"/>
              </a:rPr>
              <a:t>Controlecomité P</a:t>
            </a:r>
          </a:p>
          <a:p>
            <a:pPr>
              <a:buFontTx/>
              <a:buChar char="-"/>
            </a:pPr>
            <a:r>
              <a:rPr lang="nl-BE" sz="2000" dirty="0">
                <a:latin typeface="Verdana" panose="020B0604030504040204" pitchFamily="34" charset="0"/>
                <a:ea typeface="Verdana" panose="020B0604030504040204" pitchFamily="34" charset="0"/>
              </a:rPr>
              <a:t>(vorige) minister van Binnenlandse Zaken</a:t>
            </a:r>
          </a:p>
          <a:p>
            <a:pPr>
              <a:buFontTx/>
              <a:buChar char="-"/>
            </a:pPr>
            <a:r>
              <a:rPr lang="nl-BE" sz="2000" dirty="0">
                <a:latin typeface="Verdana" panose="020B0604030504040204" pitchFamily="34" charset="0"/>
                <a:ea typeface="Verdana" panose="020B0604030504040204" pitchFamily="34" charset="0"/>
              </a:rPr>
              <a:t>De politiehiërarchie op vraag van VVJ</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000" dirty="0">
                <a:latin typeface="Verdana" panose="020B0604030504040204" pitchFamily="34" charset="0"/>
                <a:ea typeface="Verdana" panose="020B0604030504040204" pitchFamily="34" charset="0"/>
              </a:rPr>
              <a:t>Wel altijd zelf afwegen of je beelden toont en hoe !</a:t>
            </a:r>
          </a:p>
          <a:p>
            <a:pPr marL="0" indent="0">
              <a:buNone/>
            </a:pPr>
            <a:endParaRPr lang="nl-B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40580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7EBFB-2D7F-4E15-A06C-CF8B613A9748}"/>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INZAGERECHT STRAFONDERZOEK</a:t>
            </a:r>
            <a:endParaRPr lang="nl-BE" sz="4000" dirty="0"/>
          </a:p>
        </p:txBody>
      </p:sp>
      <p:sp>
        <p:nvSpPr>
          <p:cNvPr id="3" name="Tijdelijke aanduiding voor inhoud 2">
            <a:extLst>
              <a:ext uri="{FF2B5EF4-FFF2-40B4-BE49-F238E27FC236}">
                <a16:creationId xmlns:a16="http://schemas.microsoft.com/office/drawing/2014/main" id="{97916242-14D8-4DC9-82F2-F9C35125A799}"/>
              </a:ext>
            </a:extLst>
          </p:cNvPr>
          <p:cNvSpPr>
            <a:spLocks noGrp="1"/>
          </p:cNvSpPr>
          <p:nvPr>
            <p:ph idx="1"/>
          </p:nvPr>
        </p:nvSpPr>
        <p:spPr/>
        <p:txBody>
          <a:bodyPr>
            <a:normAutofit/>
          </a:bodyPr>
          <a:lstStyle/>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000" dirty="0">
                <a:latin typeface="Verdana" panose="020B0604030504040204" pitchFamily="34" charset="0"/>
                <a:ea typeface="Verdana" panose="020B0604030504040204" pitchFamily="34" charset="0"/>
              </a:rPr>
              <a:t>Artikel 460 ter SWB:</a:t>
            </a:r>
          </a:p>
          <a:p>
            <a:pPr marL="0" indent="0">
              <a:buNone/>
            </a:pPr>
            <a:endParaRPr lang="nl-NL" sz="2000" dirty="0">
              <a:latin typeface="Verdana" panose="020B0604030504040204" pitchFamily="34" charset="0"/>
              <a:ea typeface="Verdana" panose="020B0604030504040204" pitchFamily="34" charset="0"/>
            </a:endParaRPr>
          </a:p>
          <a:p>
            <a:pPr marL="0" indent="0">
              <a:buNone/>
            </a:pPr>
            <a:r>
              <a:rPr lang="nl-NL" sz="2000" dirty="0">
                <a:latin typeface="Verdana" panose="020B0604030504040204" pitchFamily="34" charset="0"/>
                <a:ea typeface="Verdana" panose="020B0604030504040204" pitchFamily="34" charset="0"/>
              </a:rPr>
              <a:t>Elk gebruik van door de inzage of het nemen van een afschrift van het dossier of het met eigen middelen tijdens een inzage gemaakte kopie van stukken van het dossier, verkregen inlichtingen, dat tot doel en tot gevolg heeft het verloop van het opsporingsonderzoek of van het gerechtelijk onderzoek te hinderen, inbreuk te maken op het privéleven, de fysieke of, morele integriteit of de goederen van een in het dossier genoemde persoon, wordt gestraft met gevangenisstraf van acht dagen tot twee jaar of met geldboete van zesentwintig tot duizend euro.</a:t>
            </a:r>
          </a:p>
          <a:p>
            <a:pPr marL="0" indent="0">
              <a:buNone/>
            </a:pPr>
            <a:endParaRPr lang="nl-BE" sz="2000" dirty="0">
              <a:latin typeface="Verdana" panose="020B0604030504040204" pitchFamily="34" charset="0"/>
              <a:ea typeface="Verdana" panose="020B0604030504040204" pitchFamily="34" charset="0"/>
            </a:endParaRPr>
          </a:p>
          <a:p>
            <a:pPr marL="0" indent="0">
              <a:buNone/>
            </a:pPr>
            <a:endParaRPr lang="nl-BE" sz="2000" dirty="0">
              <a:latin typeface="Verdana" panose="020B0604030504040204" pitchFamily="34" charset="0"/>
              <a:ea typeface="Verdana" panose="020B0604030504040204" pitchFamily="34" charset="0"/>
            </a:endParaRPr>
          </a:p>
          <a:p>
            <a:pPr marL="0" indent="0">
              <a:buNone/>
            </a:pPr>
            <a:endParaRPr lang="nl-BE"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14681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6D996-A3B8-4827-BD4B-A7646CA8AEB9}"/>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4D97D5B3-7409-43F8-A0AB-60E137081650}"/>
              </a:ext>
            </a:extLst>
          </p:cNvPr>
          <p:cNvSpPr>
            <a:spLocks noGrp="1"/>
          </p:cNvSpPr>
          <p:nvPr>
            <p:ph idx="1"/>
          </p:nvPr>
        </p:nvSpPr>
        <p:spPr/>
        <p:txBody>
          <a:bodyPr>
            <a:normAutofit/>
          </a:bodyPr>
          <a:lstStyle/>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400" b="1" dirty="0">
                <a:solidFill>
                  <a:srgbClr val="0C2157"/>
                </a:solidFill>
                <a:latin typeface="Verdana" panose="020B0604030504040204" pitchFamily="34" charset="0"/>
                <a:ea typeface="Verdana" panose="020B0604030504040204" pitchFamily="34" charset="0"/>
              </a:rPr>
              <a:t>Ook journalisten in de problemen !</a:t>
            </a:r>
          </a:p>
          <a:p>
            <a:pPr marL="0" indent="0">
              <a:buNone/>
            </a:pPr>
            <a:endParaRPr lang="nl-BE" sz="2000" dirty="0">
              <a:latin typeface="Verdana" panose="020B0604030504040204" pitchFamily="34" charset="0"/>
              <a:ea typeface="Verdana" panose="020B0604030504040204" pitchFamily="34" charset="0"/>
            </a:endParaRPr>
          </a:p>
          <a:p>
            <a:pPr marL="0" indent="0">
              <a:buNone/>
            </a:pPr>
            <a:r>
              <a:rPr lang="nl-BE" sz="2000" i="1" dirty="0" err="1">
                <a:latin typeface="Verdana" panose="020B0604030504040204" pitchFamily="34" charset="0"/>
                <a:ea typeface="Verdana" panose="020B0604030504040204" pitchFamily="34" charset="0"/>
              </a:rPr>
              <a:t>Cfr</a:t>
            </a:r>
            <a:r>
              <a:rPr lang="nl-BE" sz="2000" i="1" dirty="0">
                <a:latin typeface="Verdana" panose="020B0604030504040204" pitchFamily="34" charset="0"/>
                <a:ea typeface="Verdana" panose="020B0604030504040204" pitchFamily="34" charset="0"/>
              </a:rPr>
              <a:t>. Bart Aerts (VRT): verwezen naar de correctionele rechtbank voor zijn berichtgeving over de Kasteelmoord</a:t>
            </a:r>
          </a:p>
          <a:p>
            <a:pPr marL="0" indent="0">
              <a:buNone/>
            </a:pPr>
            <a:r>
              <a:rPr lang="nl-BE" sz="2000" i="1" dirty="0" err="1">
                <a:latin typeface="Verdana" panose="020B0604030504040204" pitchFamily="34" charset="0"/>
                <a:ea typeface="Verdana" panose="020B0604030504040204" pitchFamily="34" charset="0"/>
              </a:rPr>
              <a:t>Cfr</a:t>
            </a:r>
            <a:r>
              <a:rPr lang="nl-BE" sz="2000" i="1" dirty="0">
                <a:latin typeface="Verdana" panose="020B0604030504040204" pitchFamily="34" charset="0"/>
                <a:ea typeface="Verdana" panose="020B0604030504040204" pitchFamily="34" charset="0"/>
              </a:rPr>
              <a:t>. José </a:t>
            </a:r>
            <a:r>
              <a:rPr lang="nl-BE" sz="2000" i="1" dirty="0" err="1">
                <a:latin typeface="Verdana" panose="020B0604030504040204" pitchFamily="34" charset="0"/>
                <a:ea typeface="Verdana" panose="020B0604030504040204" pitchFamily="34" charset="0"/>
              </a:rPr>
              <a:t>Masschelin</a:t>
            </a:r>
            <a:r>
              <a:rPr lang="nl-BE" sz="2000" i="1" dirty="0">
                <a:latin typeface="Verdana" panose="020B0604030504040204" pitchFamily="34" charset="0"/>
                <a:ea typeface="Verdana" panose="020B0604030504040204" pitchFamily="34" charset="0"/>
              </a:rPr>
              <a:t> (HLN): in 2002 drie dagen in voorlopige hechtenis voor berichtgeving over pedofiel misbruik vanwege Joop Schafthuizen (vriend van Gerard Reve) </a:t>
            </a:r>
            <a:r>
              <a:rPr lang="nl-BE" sz="2000" i="1" dirty="0">
                <a:latin typeface="Verdana" panose="020B0604030504040204" pitchFamily="34" charset="0"/>
                <a:ea typeface="Verdana" panose="020B0604030504040204" pitchFamily="34" charset="0"/>
                <a:sym typeface="Wingdings" panose="05000000000000000000" pitchFamily="2" charset="2"/>
              </a:rPr>
              <a:t>  later vrijuit</a:t>
            </a:r>
            <a:endParaRPr lang="nl-BE" sz="20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945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F37CA-76DC-4930-9DE7-771B2B6F36DD}"/>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9D260192-C0FC-4CD9-8E13-0BC44BB93E55}"/>
              </a:ext>
            </a:extLst>
          </p:cNvPr>
          <p:cNvSpPr>
            <a:spLocks noGrp="1"/>
          </p:cNvSpPr>
          <p:nvPr>
            <p:ph idx="1"/>
          </p:nvPr>
        </p:nvSpPr>
        <p:spPr/>
        <p:txBody>
          <a:bodyPr/>
          <a:lstStyle/>
          <a:p>
            <a:pPr marL="0" indent="0">
              <a:buNone/>
            </a:pPr>
            <a:endParaRPr lang="nl-BE" dirty="0"/>
          </a:p>
          <a:p>
            <a:pPr marL="0" indent="0">
              <a:buNone/>
            </a:pPr>
            <a:r>
              <a:rPr lang="nl-BE" sz="2000" b="1" dirty="0">
                <a:latin typeface="Verdana" panose="020B0604030504040204" pitchFamily="34" charset="0"/>
                <a:ea typeface="Verdana" panose="020B0604030504040204" pitchFamily="34" charset="0"/>
              </a:rPr>
              <a:t>In juni dit jaar is de wet nog serieus verstrengd !</a:t>
            </a:r>
          </a:p>
          <a:p>
            <a:pPr marL="0" indent="0">
              <a:buNone/>
            </a:pPr>
            <a:endParaRPr lang="nl-BE" sz="2000" dirty="0">
              <a:latin typeface="Verdana" panose="020B0604030504040204" pitchFamily="34" charset="0"/>
              <a:ea typeface="Verdana" panose="020B0604030504040204" pitchFamily="34" charset="0"/>
            </a:endParaRPr>
          </a:p>
          <a:p>
            <a:pPr>
              <a:buFont typeface="Wingdings" panose="05000000000000000000" pitchFamily="2" charset="2"/>
              <a:buChar char="à"/>
            </a:pPr>
            <a:r>
              <a:rPr lang="nl-BE" sz="2000" dirty="0">
                <a:latin typeface="Verdana" panose="020B0604030504040204" pitchFamily="34" charset="0"/>
                <a:ea typeface="Verdana" panose="020B0604030504040204" pitchFamily="34" charset="0"/>
                <a:sym typeface="Wingdings" panose="05000000000000000000" pitchFamily="2" charset="2"/>
              </a:rPr>
              <a:t>Nu ook voor opsporingsonderzoeken door het parket (niet enkel meer voor gerechtelijke onderzoeken door een onderzoeksrechter)</a:t>
            </a:r>
          </a:p>
          <a:p>
            <a:pPr>
              <a:buFont typeface="Wingdings" panose="05000000000000000000" pitchFamily="2" charset="2"/>
              <a:buChar char="à"/>
            </a:pPr>
            <a:endParaRPr lang="nl-BE" sz="2000" dirty="0">
              <a:latin typeface="Verdana" panose="020B0604030504040204" pitchFamily="34" charset="0"/>
              <a:ea typeface="Verdana" panose="020B0604030504040204" pitchFamily="34" charset="0"/>
              <a:sym typeface="Wingdings" panose="05000000000000000000" pitchFamily="2" charset="2"/>
            </a:endParaRPr>
          </a:p>
          <a:p>
            <a:pPr>
              <a:buFont typeface="Wingdings" panose="05000000000000000000" pitchFamily="2" charset="2"/>
              <a:buChar char="à"/>
            </a:pPr>
            <a:r>
              <a:rPr lang="nl-BE" sz="2000" dirty="0">
                <a:latin typeface="Verdana" panose="020B0604030504040204" pitchFamily="34" charset="0"/>
                <a:ea typeface="Verdana" panose="020B0604030504040204" pitchFamily="34" charset="0"/>
                <a:sym typeface="Wingdings" panose="05000000000000000000" pitchFamily="2" charset="2"/>
              </a:rPr>
              <a:t>Straffen opgetrokken van 1 tot 2 jaar en van € 500 tot 1000</a:t>
            </a:r>
            <a:endParaRPr lang="nl-BE"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273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1F66E-C421-4B36-8AA4-22E627773D14}"/>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WAARHEIDSGETROUW BERICHTEN</a:t>
            </a:r>
          </a:p>
        </p:txBody>
      </p:sp>
      <p:sp>
        <p:nvSpPr>
          <p:cNvPr id="3" name="Tijdelijke aanduiding voor inhoud 2">
            <a:extLst>
              <a:ext uri="{FF2B5EF4-FFF2-40B4-BE49-F238E27FC236}">
                <a16:creationId xmlns:a16="http://schemas.microsoft.com/office/drawing/2014/main" id="{60ADFC99-680B-4E3A-803A-B67961EB3AB6}"/>
              </a:ext>
            </a:extLst>
          </p:cNvPr>
          <p:cNvSpPr>
            <a:spLocks noGrp="1"/>
          </p:cNvSpPr>
          <p:nvPr>
            <p:ph idx="1"/>
          </p:nvPr>
        </p:nvSpPr>
        <p:spPr/>
        <p:txBody>
          <a:bodyPr>
            <a:normAutofit/>
          </a:bodyPr>
          <a:lstStyle/>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i="1" dirty="0">
                <a:latin typeface="Verdana" panose="020B0604030504040204" pitchFamily="34" charset="0"/>
                <a:ea typeface="Verdana" panose="020B0604030504040204" pitchFamily="34" charset="0"/>
              </a:rPr>
              <a:t>Vaste rechtspraak voor journalisten:</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Criterium: een ‘normaal zorgvuldig journalist’</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 een </a:t>
            </a:r>
            <a:r>
              <a:rPr lang="nl-BE" sz="2400" b="1" dirty="0" err="1">
                <a:solidFill>
                  <a:srgbClr val="00A9DF"/>
                </a:solidFill>
                <a:latin typeface="Verdana" panose="020B0604030504040204" pitchFamily="34" charset="0"/>
                <a:ea typeface="Verdana" panose="020B0604030504040204" pitchFamily="34" charset="0"/>
              </a:rPr>
              <a:t>onderzoeksplicht</a:t>
            </a:r>
            <a:r>
              <a:rPr lang="nl-BE" sz="2400" dirty="0">
                <a:latin typeface="Verdana" panose="020B0604030504040204" pitchFamily="34" charset="0"/>
                <a:ea typeface="Verdana" panose="020B0604030504040204" pitchFamily="34" charset="0"/>
              </a:rPr>
              <a:t>, geen </a:t>
            </a:r>
            <a:r>
              <a:rPr lang="nl-BE" sz="2400" strike="sngStrike" dirty="0">
                <a:latin typeface="Verdana" panose="020B0604030504040204" pitchFamily="34" charset="0"/>
                <a:ea typeface="Verdana" panose="020B0604030504040204" pitchFamily="34" charset="0"/>
              </a:rPr>
              <a:t>absolute waarheidsplicht</a:t>
            </a:r>
          </a:p>
          <a:p>
            <a:pPr marL="0" indent="0">
              <a:buNone/>
            </a:pPr>
            <a:r>
              <a:rPr lang="nl-BE" sz="2400" dirty="0">
                <a:latin typeface="Verdana" panose="020B0604030504040204" pitchFamily="34" charset="0"/>
                <a:ea typeface="Verdana" panose="020B0604030504040204" pitchFamily="34" charset="0"/>
              </a:rPr>
              <a:t>* </a:t>
            </a:r>
            <a:r>
              <a:rPr lang="nl-BE" sz="2400" b="1" dirty="0">
                <a:solidFill>
                  <a:srgbClr val="00A9DF"/>
                </a:solidFill>
                <a:latin typeface="Verdana" panose="020B0604030504040204" pitchFamily="34" charset="0"/>
                <a:ea typeface="Verdana" panose="020B0604030504040204" pitchFamily="34" charset="0"/>
              </a:rPr>
              <a:t>geloofwaardigheid</a:t>
            </a:r>
            <a:r>
              <a:rPr lang="nl-BE" sz="2400" dirty="0">
                <a:latin typeface="Verdana" panose="020B0604030504040204" pitchFamily="34" charset="0"/>
                <a:ea typeface="Verdana" panose="020B0604030504040204" pitchFamily="34" charset="0"/>
              </a:rPr>
              <a:t>, geen </a:t>
            </a:r>
            <a:r>
              <a:rPr lang="nl-BE" sz="2400" strike="sngStrike" dirty="0">
                <a:latin typeface="Verdana" panose="020B0604030504040204" pitchFamily="34" charset="0"/>
                <a:ea typeface="Verdana" panose="020B0604030504040204" pitchFamily="34" charset="0"/>
              </a:rPr>
              <a:t>wetenschappelijke correctheid</a:t>
            </a:r>
          </a:p>
          <a:p>
            <a:pPr marL="0" indent="0">
              <a:buNone/>
            </a:pPr>
            <a:r>
              <a:rPr lang="nl-BE" sz="2400" dirty="0">
                <a:latin typeface="Verdana" panose="020B0604030504040204" pitchFamily="34" charset="0"/>
                <a:ea typeface="Verdana" panose="020B0604030504040204" pitchFamily="34" charset="0"/>
              </a:rPr>
              <a:t>* een </a:t>
            </a:r>
            <a:r>
              <a:rPr lang="nl-BE" sz="2400" b="1" dirty="0">
                <a:solidFill>
                  <a:srgbClr val="00A9DF"/>
                </a:solidFill>
                <a:latin typeface="Verdana" panose="020B0604030504040204" pitchFamily="34" charset="0"/>
                <a:ea typeface="Verdana" panose="020B0604030504040204" pitchFamily="34" charset="0"/>
              </a:rPr>
              <a:t>middelenverbintenis</a:t>
            </a:r>
            <a:r>
              <a:rPr lang="nl-BE" sz="2400" dirty="0">
                <a:latin typeface="Verdana" panose="020B0604030504040204" pitchFamily="34" charset="0"/>
                <a:ea typeface="Verdana" panose="020B0604030504040204" pitchFamily="34" charset="0"/>
              </a:rPr>
              <a:t>, geen </a:t>
            </a:r>
            <a:r>
              <a:rPr lang="nl-BE" sz="2400" strike="sngStrike" dirty="0">
                <a:latin typeface="Verdana" panose="020B0604030504040204" pitchFamily="34" charset="0"/>
                <a:ea typeface="Verdana" panose="020B0604030504040204" pitchFamily="34" charset="0"/>
              </a:rPr>
              <a:t>resultaatsverbintenis</a:t>
            </a: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990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6AAB5-DDB6-48F2-8C61-71A1E1522D22}"/>
              </a:ext>
            </a:extLst>
          </p:cNvPr>
          <p:cNvSpPr>
            <a:spLocks noGrp="1"/>
          </p:cNvSpPr>
          <p:nvPr>
            <p:ph type="title"/>
          </p:nvPr>
        </p:nvSpPr>
        <p:spPr/>
        <p:txBody>
          <a:bodyPr>
            <a:normAutofit/>
          </a:bodyPr>
          <a:lstStyle/>
          <a:p>
            <a:r>
              <a:rPr lang="nl-BE" sz="3600" b="1" i="1" dirty="0">
                <a:solidFill>
                  <a:srgbClr val="00A9DF"/>
                </a:solidFill>
                <a:latin typeface="Verdana" panose="020B0604030504040204" pitchFamily="34" charset="0"/>
                <a:ea typeface="Verdana" panose="020B0604030504040204" pitchFamily="34" charset="0"/>
              </a:rPr>
              <a:t>Context is belangrijk !</a:t>
            </a:r>
            <a:endParaRPr lang="nl-BE" sz="3600" dirty="0">
              <a:solidFill>
                <a:srgbClr val="00A9DF"/>
              </a:solidFill>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F032A186-6DB4-453F-B893-3FDD046760F9}"/>
              </a:ext>
            </a:extLst>
          </p:cNvPr>
          <p:cNvSpPr>
            <a:spLocks noGrp="1"/>
          </p:cNvSpPr>
          <p:nvPr>
            <p:ph idx="1"/>
          </p:nvPr>
        </p:nvSpPr>
        <p:spPr/>
        <p:txBody>
          <a:bodyPr>
            <a:normAutofit/>
          </a:bodyPr>
          <a:lstStyle/>
          <a:p>
            <a:pPr>
              <a:buFontTx/>
              <a:buChar char="-"/>
            </a:pPr>
            <a:r>
              <a:rPr lang="nl-BE" sz="2000" dirty="0">
                <a:latin typeface="Verdana" panose="020B0604030504040204" pitchFamily="34" charset="0"/>
                <a:ea typeface="Verdana" panose="020B0604030504040204" pitchFamily="34" charset="0"/>
              </a:rPr>
              <a:t>Feitelijke berichtgeving wordt strenger beoordeeld dan waardeoordelen / opinies</a:t>
            </a:r>
          </a:p>
          <a:p>
            <a:pPr>
              <a:buFontTx/>
              <a:buChar char="-"/>
            </a:pPr>
            <a:r>
              <a:rPr lang="nl-BE" sz="2000" dirty="0">
                <a:latin typeface="Verdana" panose="020B0604030504040204" pitchFamily="34" charset="0"/>
                <a:ea typeface="Verdana" panose="020B0604030504040204" pitchFamily="34" charset="0"/>
              </a:rPr>
              <a:t>Een kwaliteitskrant (die zichzelf zo presenteert) wordt strenger beoordeeld dan de ‘</a:t>
            </a:r>
            <a:r>
              <a:rPr lang="nl-BE" sz="2000" dirty="0" err="1">
                <a:latin typeface="Verdana" panose="020B0604030504040204" pitchFamily="34" charset="0"/>
                <a:ea typeface="Verdana" panose="020B0604030504040204" pitchFamily="34" charset="0"/>
              </a:rPr>
              <a:t>boekskes</a:t>
            </a:r>
            <a:r>
              <a:rPr lang="nl-BE" sz="2000" dirty="0">
                <a:latin typeface="Verdana" panose="020B0604030504040204" pitchFamily="34" charset="0"/>
                <a:ea typeface="Verdana" panose="020B0604030504040204" pitchFamily="34" charset="0"/>
              </a:rPr>
              <a:t>’ of een partijgebonden blad</a:t>
            </a:r>
          </a:p>
          <a:p>
            <a:pPr>
              <a:buFontTx/>
              <a:buChar char="-"/>
            </a:pPr>
            <a:r>
              <a:rPr lang="nl-BE" sz="2000" dirty="0">
                <a:latin typeface="Verdana" panose="020B0604030504040204" pitchFamily="34" charset="0"/>
                <a:ea typeface="Verdana" panose="020B0604030504040204" pitchFamily="34" charset="0"/>
              </a:rPr>
              <a:t>Feitelijke berichtgeving wordt strenger beoordeeld naargelang ze beschuldigingen inhoudt</a:t>
            </a:r>
          </a:p>
          <a:p>
            <a:pPr>
              <a:buFontTx/>
              <a:buChar char="-"/>
            </a:pPr>
            <a:r>
              <a:rPr lang="nl-BE" sz="2000" dirty="0">
                <a:latin typeface="Verdana" panose="020B0604030504040204" pitchFamily="34" charset="0"/>
                <a:ea typeface="Verdana" panose="020B0604030504040204" pitchFamily="34" charset="0"/>
              </a:rPr>
              <a:t>Opinies zijn vrij, maar mogen toch niet ‘onnodig beledigend’ zijn, mogen niet enkel maar willen kwetsen</a:t>
            </a:r>
          </a:p>
        </p:txBody>
      </p:sp>
    </p:spTree>
    <p:extLst>
      <p:ext uri="{BB962C8B-B14F-4D97-AF65-F5344CB8AC3E}">
        <p14:creationId xmlns:p14="http://schemas.microsoft.com/office/powerpoint/2010/main" val="396856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7A351-C156-4FD6-A41F-B54039F51E49}"/>
              </a:ext>
            </a:extLst>
          </p:cNvPr>
          <p:cNvSpPr>
            <a:spLocks noGrp="1"/>
          </p:cNvSpPr>
          <p:nvPr>
            <p:ph type="title"/>
          </p:nvPr>
        </p:nvSpPr>
        <p:spPr>
          <a:xfrm>
            <a:off x="838199" y="365125"/>
            <a:ext cx="11426073" cy="1325563"/>
          </a:xfrm>
        </p:spPr>
        <p:txBody>
          <a:bodyPr>
            <a:noAutofit/>
          </a:bodyPr>
          <a:lstStyle/>
          <a:p>
            <a:br>
              <a:rPr lang="nl-BE" sz="2700" b="1" dirty="0">
                <a:solidFill>
                  <a:srgbClr val="0C2157"/>
                </a:solidFill>
                <a:latin typeface="Verdana" panose="020B0604030504040204" pitchFamily="34" charset="0"/>
                <a:ea typeface="Verdana" panose="020B0604030504040204" pitchFamily="34" charset="0"/>
              </a:rPr>
            </a:br>
            <a:r>
              <a:rPr lang="nl-BE" sz="2700" b="1" dirty="0">
                <a:solidFill>
                  <a:srgbClr val="0C2157"/>
                </a:solidFill>
                <a:latin typeface="Verdana" panose="020B0604030504040204" pitchFamily="34" charset="0"/>
                <a:ea typeface="Verdana" panose="020B0604030504040204" pitchFamily="34" charset="0"/>
              </a:rPr>
              <a:t>Rechtscolleges leggen soms de link met de deontologie</a:t>
            </a:r>
            <a:br>
              <a:rPr lang="nl-BE" sz="2700" b="1" dirty="0">
                <a:solidFill>
                  <a:srgbClr val="0C2157"/>
                </a:solidFill>
                <a:latin typeface="Verdana" panose="020B0604030504040204" pitchFamily="34" charset="0"/>
                <a:ea typeface="Verdana" panose="020B0604030504040204" pitchFamily="34" charset="0"/>
              </a:rPr>
            </a:br>
            <a:endParaRPr lang="nl-BE" sz="2700" dirty="0">
              <a:solidFill>
                <a:srgbClr val="0C2157"/>
              </a:solidFill>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9887CA5D-EC9D-46AE-9A30-0AEB52073875}"/>
              </a:ext>
            </a:extLst>
          </p:cNvPr>
          <p:cNvSpPr>
            <a:spLocks noGrp="1"/>
          </p:cNvSpPr>
          <p:nvPr>
            <p:ph idx="1"/>
          </p:nvPr>
        </p:nvSpPr>
        <p:spPr>
          <a:xfrm>
            <a:off x="838200" y="1703889"/>
            <a:ext cx="10515600" cy="4328157"/>
          </a:xfrm>
        </p:spPr>
        <p:txBody>
          <a:bodyPr/>
          <a:lstStyle/>
          <a:p>
            <a:pPr marL="0" indent="0">
              <a:buNone/>
            </a:pPr>
            <a:endParaRPr lang="nl-BE" dirty="0"/>
          </a:p>
          <a:p>
            <a:pPr marL="0" indent="0">
              <a:buNone/>
            </a:pPr>
            <a:endParaRPr lang="nl-BE" dirty="0"/>
          </a:p>
        </p:txBody>
      </p:sp>
      <p:pic>
        <p:nvPicPr>
          <p:cNvPr id="1026" name="Picture 2" descr="Code">
            <a:extLst>
              <a:ext uri="{FF2B5EF4-FFF2-40B4-BE49-F238E27FC236}">
                <a16:creationId xmlns:a16="http://schemas.microsoft.com/office/drawing/2014/main" id="{352BF798-CDE4-4C57-A175-B34CBA163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1576196"/>
            <a:ext cx="3113315" cy="437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2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3FF3B-99B5-462E-8ADA-C76370AE7952}"/>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25 GW</a:t>
            </a:r>
          </a:p>
        </p:txBody>
      </p:sp>
      <p:sp>
        <p:nvSpPr>
          <p:cNvPr id="3" name="Tijdelijke aanduiding voor inhoud 2">
            <a:extLst>
              <a:ext uri="{FF2B5EF4-FFF2-40B4-BE49-F238E27FC236}">
                <a16:creationId xmlns:a16="http://schemas.microsoft.com/office/drawing/2014/main" id="{C699D849-13F1-4233-859C-0B2AC6022F70}"/>
              </a:ext>
            </a:extLst>
          </p:cNvPr>
          <p:cNvSpPr>
            <a:spLocks noGrp="1"/>
          </p:cNvSpPr>
          <p:nvPr>
            <p:ph idx="1"/>
          </p:nvPr>
        </p:nvSpPr>
        <p:spPr/>
        <p:txBody>
          <a:bodyPr>
            <a:noAutofit/>
          </a:bodyPr>
          <a:lstStyle/>
          <a:p>
            <a:pPr marL="0" indent="0">
              <a:buNone/>
            </a:pPr>
            <a:r>
              <a:rPr lang="nl-BE" sz="2200" b="1" i="1" dirty="0">
                <a:latin typeface="Verdana" panose="020B0604030504040204" pitchFamily="34" charset="0"/>
                <a:ea typeface="Verdana" panose="020B0604030504040204" pitchFamily="34" charset="0"/>
              </a:rPr>
              <a:t>De </a:t>
            </a:r>
            <a:r>
              <a:rPr lang="nl-BE" sz="2200" b="1" i="1" dirty="0">
                <a:solidFill>
                  <a:srgbClr val="00A9DF"/>
                </a:solidFill>
                <a:latin typeface="Verdana" panose="020B0604030504040204" pitchFamily="34" charset="0"/>
                <a:ea typeface="Verdana" panose="020B0604030504040204" pitchFamily="34" charset="0"/>
              </a:rPr>
              <a:t>drukpers</a:t>
            </a:r>
            <a:r>
              <a:rPr lang="nl-BE" sz="2200" b="1" i="1" dirty="0">
                <a:latin typeface="Verdana" panose="020B0604030504040204" pitchFamily="34" charset="0"/>
                <a:ea typeface="Verdana" panose="020B0604030504040204" pitchFamily="34" charset="0"/>
              </a:rPr>
              <a:t> is vrij; de censuur kan nooit worden ingevoerd; geen borgstelling kan worden geëist van de schrijvers, uitgevers of drukkers.</a:t>
            </a:r>
            <a:endParaRPr lang="nl-BE" sz="2200" dirty="0">
              <a:latin typeface="Verdana" panose="020B0604030504040204" pitchFamily="34" charset="0"/>
              <a:ea typeface="Verdana" panose="020B0604030504040204" pitchFamily="34" charset="0"/>
            </a:endParaRPr>
          </a:p>
          <a:p>
            <a:pPr marL="0" indent="0">
              <a:buNone/>
            </a:pPr>
            <a:endParaRPr lang="nl-BE" sz="2200" b="1" i="1" dirty="0">
              <a:latin typeface="Verdana" panose="020B0604030504040204" pitchFamily="34" charset="0"/>
              <a:ea typeface="Verdana" panose="020B0604030504040204" pitchFamily="34" charset="0"/>
            </a:endParaRPr>
          </a:p>
          <a:p>
            <a:pPr marL="0" indent="0">
              <a:buNone/>
            </a:pPr>
            <a:r>
              <a:rPr lang="nl-BE" sz="2200" b="1" i="1" dirty="0">
                <a:latin typeface="Verdana" panose="020B0604030504040204" pitchFamily="34" charset="0"/>
                <a:ea typeface="Verdana" panose="020B0604030504040204" pitchFamily="34" charset="0"/>
              </a:rPr>
              <a:t>Wanneer de schrijver bekend is en zijn woonplaats in België heeft, kan de uitgever, de drukker of de verspreider niet worden vervolgd.</a:t>
            </a:r>
            <a:endParaRPr lang="nl-BE" sz="2200" dirty="0">
              <a:latin typeface="Verdana" panose="020B0604030504040204" pitchFamily="34" charset="0"/>
              <a:ea typeface="Verdana" panose="020B0604030504040204" pitchFamily="34" charset="0"/>
            </a:endParaRPr>
          </a:p>
          <a:p>
            <a:pPr marL="0" indent="0">
              <a:buNone/>
            </a:pPr>
            <a:endParaRPr lang="nl-B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6872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3264D1-93AD-4FAD-9747-D804849F1449}"/>
              </a:ext>
            </a:extLst>
          </p:cNvPr>
          <p:cNvSpPr>
            <a:spLocks noGrp="1"/>
          </p:cNvSpPr>
          <p:nvPr>
            <p:ph idx="1"/>
          </p:nvPr>
        </p:nvSpPr>
        <p:spPr>
          <a:xfrm>
            <a:off x="962654" y="2174417"/>
            <a:ext cx="10515600" cy="4522200"/>
          </a:xfrm>
        </p:spPr>
        <p:txBody>
          <a:bodyPr>
            <a:spAutoFit/>
          </a:bodyPr>
          <a:lstStyle/>
          <a:p>
            <a:pPr marL="0" indent="0">
              <a:lnSpc>
                <a:spcPct val="120000"/>
              </a:lnSpc>
              <a:buNone/>
            </a:pPr>
            <a:r>
              <a:rPr lang="nl-NL" sz="1050" b="1" dirty="0">
                <a:latin typeface="Verdana" panose="020B0604030504040204" pitchFamily="34" charset="0"/>
                <a:ea typeface="Verdana" panose="020B0604030504040204" pitchFamily="34" charset="0"/>
              </a:rPr>
              <a:t>I. WAARHEIDSGETROUW BERICHTEN</a:t>
            </a:r>
          </a:p>
          <a:p>
            <a:pPr marL="0" indent="0">
              <a:lnSpc>
                <a:spcPct val="120000"/>
              </a:lnSpc>
              <a:buNone/>
            </a:pPr>
            <a:endParaRPr lang="nl-NL" sz="1050" dirty="0">
              <a:latin typeface="Verdana" panose="020B0604030504040204" pitchFamily="34" charset="0"/>
              <a:ea typeface="Verdana" panose="020B0604030504040204" pitchFamily="34" charset="0"/>
            </a:endParaRPr>
          </a:p>
          <a:p>
            <a:pPr marL="0" indent="0">
              <a:lnSpc>
                <a:spcPct val="120000"/>
              </a:lnSpc>
              <a:buNone/>
            </a:pPr>
            <a:r>
              <a:rPr lang="nl-NL" sz="1050" b="1" dirty="0">
                <a:latin typeface="Verdana" panose="020B0604030504040204" pitchFamily="34" charset="0"/>
                <a:ea typeface="Verdana" panose="020B0604030504040204" pitchFamily="34" charset="0"/>
              </a:rPr>
              <a:t>1. De journalist bericht waarheidsgetrouw. Dit vloeit voort uit het recht van het publiek om de waarheid te kennen.</a:t>
            </a:r>
          </a:p>
          <a:p>
            <a:pPr marL="0" indent="0">
              <a:lnSpc>
                <a:spcPct val="120000"/>
              </a:lnSpc>
              <a:buNone/>
            </a:pPr>
            <a:r>
              <a:rPr lang="nl-NL" sz="1050" b="1" dirty="0">
                <a:latin typeface="Verdana" panose="020B0604030504040204" pitchFamily="34" charset="0"/>
                <a:ea typeface="Verdana" panose="020B0604030504040204" pitchFamily="34" charset="0"/>
              </a:rPr>
              <a:t>2. De journalist publiceert alleen informatie waarvan de oorsprong hem gekend is. Hij checkt de waarachtigheid van de informatie en laat snelheid niet voorgaan op waarachtigheid. In de mate van het mogelijke, en voor zover dit relevant is, maakt hij de bron van zijn informatie bekend</a:t>
            </a:r>
          </a:p>
          <a:p>
            <a:pPr marL="0" indent="0">
              <a:lnSpc>
                <a:spcPct val="120000"/>
              </a:lnSpc>
              <a:buNone/>
            </a:pPr>
            <a:r>
              <a:rPr lang="nl-NL" sz="1050" b="1" dirty="0">
                <a:latin typeface="Verdana" panose="020B0604030504040204" pitchFamily="34" charset="0"/>
                <a:ea typeface="Verdana" panose="020B0604030504040204" pitchFamily="34" charset="0"/>
              </a:rPr>
              <a:t>3. De journalist schrapt of verdraait geen essentiële informatie in teksten, beelden, klankopnames of andere documenten. Bij het verwerken van vraaggesprekken geeft hij de verklaringen van de geïnterviewde getrouw weer en respecteert hij de geest van het gesprek.  ►</a:t>
            </a:r>
          </a:p>
          <a:p>
            <a:pPr marL="0" indent="0">
              <a:lnSpc>
                <a:spcPct val="120000"/>
              </a:lnSpc>
              <a:buNone/>
            </a:pPr>
            <a:r>
              <a:rPr lang="nl-NL" sz="1050" b="1" dirty="0">
                <a:latin typeface="Verdana" panose="020B0604030504040204" pitchFamily="34" charset="0"/>
                <a:ea typeface="Verdana" panose="020B0604030504040204" pitchFamily="34" charset="0"/>
              </a:rPr>
              <a:t>4. De journalist maakt het onderscheid tussen zijn feitelijke berichtgeving en zijn commentaar duidelijk voor het publiek.</a:t>
            </a:r>
          </a:p>
          <a:p>
            <a:pPr marL="0" indent="0">
              <a:lnSpc>
                <a:spcPct val="120000"/>
              </a:lnSpc>
              <a:buNone/>
            </a:pPr>
            <a:r>
              <a:rPr lang="nl-NL" sz="1050" b="1" dirty="0">
                <a:latin typeface="Verdana" panose="020B0604030504040204" pitchFamily="34" charset="0"/>
                <a:ea typeface="Verdana" panose="020B0604030504040204" pitchFamily="34" charset="0"/>
              </a:rPr>
              <a:t>In de berichtgeving maakt de journalist een duidelijk onderscheid tussen enerzijds feiten en anderzijds beweringen, veronderstellingen en opinies.</a:t>
            </a:r>
          </a:p>
          <a:p>
            <a:pPr marL="0" indent="0">
              <a:lnSpc>
                <a:spcPct val="120000"/>
              </a:lnSpc>
              <a:buNone/>
            </a:pPr>
            <a:r>
              <a:rPr lang="nl-NL" sz="1050" b="1" dirty="0">
                <a:latin typeface="Verdana" panose="020B0604030504040204" pitchFamily="34" charset="0"/>
                <a:ea typeface="Verdana" panose="020B0604030504040204" pitchFamily="34" charset="0"/>
              </a:rPr>
              <a:t>5. Als auteur van een commentaarstuk, opiniebijdrage, column of cartoon geniet de journalist een grotere mate van vrijheid om zijn mening te geven en om conclusies te trekken uit de feiten dan in zijn feitelijke berichtgeving.</a:t>
            </a:r>
          </a:p>
          <a:p>
            <a:pPr marL="0" indent="0">
              <a:lnSpc>
                <a:spcPct val="120000"/>
              </a:lnSpc>
              <a:buNone/>
            </a:pPr>
            <a:r>
              <a:rPr lang="nl-NL" sz="1050" b="1" dirty="0">
                <a:latin typeface="Verdana" panose="020B0604030504040204" pitchFamily="34" charset="0"/>
                <a:ea typeface="Verdana" panose="020B0604030504040204" pitchFamily="34" charset="0"/>
              </a:rPr>
              <a:t>6. De journalist zet loyaal de relevante feitelijke informatie recht die hij onjuist weergegeven heeft. ►</a:t>
            </a:r>
          </a:p>
          <a:p>
            <a:pPr marL="0" indent="0">
              <a:lnSpc>
                <a:spcPct val="120000"/>
              </a:lnSpc>
              <a:buNone/>
            </a:pPr>
            <a:r>
              <a:rPr lang="nl-NL" sz="1050" b="1" dirty="0">
                <a:latin typeface="Verdana" panose="020B0604030504040204" pitchFamily="34" charset="0"/>
                <a:ea typeface="Verdana" panose="020B0604030504040204" pitchFamily="34" charset="0"/>
              </a:rPr>
              <a:t>7. De journalist verleent desgevraagd loyaal een wederwoord om relevante feitelijke informatie recht te zetten of aan te vullen. Een vraag om wederwoord kan enkel om ernstige redenen afgewezen worden.</a:t>
            </a:r>
            <a:endParaRPr lang="nl-BE" sz="1050" b="1" dirty="0">
              <a:latin typeface="Verdana" panose="020B0604030504040204" pitchFamily="34" charset="0"/>
              <a:ea typeface="Verdana" panose="020B0604030504040204" pitchFamily="34" charset="0"/>
            </a:endParaRPr>
          </a:p>
        </p:txBody>
      </p:sp>
      <p:pic>
        <p:nvPicPr>
          <p:cNvPr id="2052" name="Picture 4" descr="Afbeeldingsresultaat voor rvdj">
            <a:extLst>
              <a:ext uri="{FF2B5EF4-FFF2-40B4-BE49-F238E27FC236}">
                <a16:creationId xmlns:a16="http://schemas.microsoft.com/office/drawing/2014/main" id="{64E25D66-5DCA-43F1-881F-62D6BA8B4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4" y="193572"/>
            <a:ext cx="2979380" cy="178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81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931D360-B3C2-40A4-94FF-C15ECB334202}"/>
              </a:ext>
            </a:extLst>
          </p:cNvPr>
          <p:cNvSpPr>
            <a:spLocks noGrp="1"/>
          </p:cNvSpPr>
          <p:nvPr>
            <p:ph idx="1"/>
          </p:nvPr>
        </p:nvSpPr>
        <p:spPr>
          <a:xfrm>
            <a:off x="838200" y="1825625"/>
            <a:ext cx="10515600" cy="3831818"/>
          </a:xfrm>
        </p:spPr>
        <p:txBody>
          <a:bodyPr>
            <a:spAutoFit/>
          </a:bodyPr>
          <a:lstStyle/>
          <a:p>
            <a:pPr marL="0" indent="0">
              <a:lnSpc>
                <a:spcPct val="100000"/>
              </a:lnSpc>
              <a:buNone/>
            </a:pPr>
            <a:r>
              <a:rPr lang="nl-NL" sz="1050" b="1" dirty="0">
                <a:latin typeface="Verdana" panose="020B0604030504040204" pitchFamily="34" charset="0"/>
                <a:ea typeface="Verdana" panose="020B0604030504040204" pitchFamily="34" charset="0"/>
              </a:rPr>
              <a:t>III. FAIR PLAY</a:t>
            </a:r>
          </a:p>
          <a:p>
            <a:pPr marL="0" indent="0">
              <a:lnSpc>
                <a:spcPct val="100000"/>
              </a:lnSpc>
              <a:buNone/>
            </a:pPr>
            <a:r>
              <a:rPr lang="nl-NL" sz="1050" b="1" dirty="0">
                <a:latin typeface="Verdana" panose="020B0604030504040204" pitchFamily="34" charset="0"/>
                <a:ea typeface="Verdana" panose="020B0604030504040204" pitchFamily="34" charset="0"/>
              </a:rPr>
              <a:t>(…)</a:t>
            </a:r>
          </a:p>
          <a:p>
            <a:pPr marL="0" indent="0">
              <a:lnSpc>
                <a:spcPct val="100000"/>
              </a:lnSpc>
              <a:buNone/>
            </a:pPr>
            <a:r>
              <a:rPr lang="nl-NL" sz="1050" b="1" dirty="0">
                <a:latin typeface="Verdana" panose="020B0604030504040204" pitchFamily="34" charset="0"/>
                <a:ea typeface="Verdana" panose="020B0604030504040204" pitchFamily="34" charset="0"/>
              </a:rPr>
              <a:t>20. De journalist biedt een loyale kans op wederhoor wanneer zijn berichtgeving ernstige beschuldigingen uitbrengt die de eer en de goede naam betreffen.*</a:t>
            </a:r>
            <a:endParaRPr lang="nl-BE" sz="1050" b="1" dirty="0">
              <a:latin typeface="Verdana" panose="020B0604030504040204" pitchFamily="34" charset="0"/>
              <a:ea typeface="Verdana" panose="020B0604030504040204" pitchFamily="34" charset="0"/>
            </a:endParaRPr>
          </a:p>
          <a:p>
            <a:pPr marL="0" indent="0">
              <a:lnSpc>
                <a:spcPct val="100000"/>
              </a:lnSpc>
              <a:buNone/>
            </a:pPr>
            <a:endParaRPr lang="nl-BE" sz="1050" b="1" dirty="0">
              <a:latin typeface="Verdana" panose="020B0604030504040204" pitchFamily="34" charset="0"/>
              <a:ea typeface="Verdana" panose="020B0604030504040204" pitchFamily="34" charset="0"/>
            </a:endParaRPr>
          </a:p>
          <a:p>
            <a:pPr marL="0" indent="0">
              <a:lnSpc>
                <a:spcPct val="100000"/>
              </a:lnSpc>
              <a:buNone/>
            </a:pPr>
            <a:r>
              <a:rPr lang="nl-NL" sz="1050" b="1" dirty="0">
                <a:latin typeface="Verdana" panose="020B0604030504040204" pitchFamily="34" charset="0"/>
                <a:ea typeface="Verdana" panose="020B0604030504040204" pitchFamily="34" charset="0"/>
              </a:rPr>
              <a:t>RICHTLIJN BIJ ARTIKEL 20. WEDERHOOR</a:t>
            </a:r>
          </a:p>
          <a:p>
            <a:pPr marL="0" indent="0">
              <a:lnSpc>
                <a:spcPct val="100000"/>
              </a:lnSpc>
              <a:buNone/>
            </a:pPr>
            <a:r>
              <a:rPr lang="nl-NL" sz="1050" b="1" dirty="0">
                <a:latin typeface="Verdana" panose="020B0604030504040204" pitchFamily="34" charset="0"/>
                <a:ea typeface="Verdana" panose="020B0604030504040204" pitchFamily="34" charset="0"/>
              </a:rPr>
              <a:t>Wanneer de journalist zelf zulke beschuldigingen uitbrengt, contacteert hij in principe de betrokkene vóór publicatie of uitzending en biedt de kans om te reageren.</a:t>
            </a:r>
          </a:p>
          <a:p>
            <a:pPr marL="0" indent="0">
              <a:lnSpc>
                <a:spcPct val="100000"/>
              </a:lnSpc>
              <a:buNone/>
            </a:pPr>
            <a:r>
              <a:rPr lang="nl-NL" sz="1050" b="1" dirty="0">
                <a:latin typeface="Verdana" panose="020B0604030504040204" pitchFamily="34" charset="0"/>
                <a:ea typeface="Verdana" panose="020B0604030504040204" pitchFamily="34" charset="0"/>
              </a:rPr>
              <a:t>Dat is ook aangewezen wanneer hij personen aan het woord laat die ernstige beschuldigingen uitbrengen. Als er in zulke gevallen gegronde redenen zijn om vooraf geen wederhoor te verlenen of als het praktisch niet mogelijk is, contacteert hij de betrokkene achteraf.</a:t>
            </a:r>
          </a:p>
          <a:p>
            <a:pPr marL="0" indent="0">
              <a:lnSpc>
                <a:spcPct val="100000"/>
              </a:lnSpc>
              <a:buNone/>
            </a:pPr>
            <a:r>
              <a:rPr lang="nl-NL" sz="1050" b="1" dirty="0">
                <a:latin typeface="Verdana" panose="020B0604030504040204" pitchFamily="34" charset="0"/>
                <a:ea typeface="Verdana" panose="020B0604030504040204" pitchFamily="34" charset="0"/>
              </a:rPr>
              <a:t>De journalist geeft de betrokkene een redelijke termijn om te reageren.</a:t>
            </a:r>
          </a:p>
          <a:p>
            <a:pPr marL="0" indent="0">
              <a:lnSpc>
                <a:spcPct val="100000"/>
              </a:lnSpc>
              <a:buNone/>
            </a:pPr>
            <a:r>
              <a:rPr lang="nl-NL" sz="1050" b="1" dirty="0">
                <a:latin typeface="Verdana" panose="020B0604030504040204" pitchFamily="34" charset="0"/>
                <a:ea typeface="Verdana" panose="020B0604030504040204" pitchFamily="34" charset="0"/>
              </a:rPr>
              <a:t>Wederhoor ontslaat de journalist niet van zijn opdracht om zo waarheidsgetrouw mogelijk te berichten en zijn bronnen kritisch te benaderen.</a:t>
            </a:r>
          </a:p>
          <a:p>
            <a:pPr marL="0" indent="0">
              <a:lnSpc>
                <a:spcPct val="100000"/>
              </a:lnSpc>
              <a:buNone/>
            </a:pPr>
            <a:r>
              <a:rPr lang="nl-NL" sz="1050" b="1" dirty="0">
                <a:latin typeface="Verdana" panose="020B0604030504040204" pitchFamily="34" charset="0"/>
                <a:ea typeface="Verdana" panose="020B0604030504040204" pitchFamily="34" charset="0"/>
              </a:rPr>
              <a:t>Verwijzingen naar officiële communicatie van parket of politie, of van gerechtelijke of sanctionerende instanties (zoals rechtbanken, tuchtcommissies, dopingtribunalen) vormen geen beschuldigingen zoals bedoeld in deze richtlijn.</a:t>
            </a:r>
            <a:endParaRPr lang="nl-BE" sz="1050" b="1" dirty="0">
              <a:latin typeface="Verdana" panose="020B0604030504040204" pitchFamily="34" charset="0"/>
              <a:ea typeface="Verdana" panose="020B0604030504040204" pitchFamily="34" charset="0"/>
            </a:endParaRPr>
          </a:p>
        </p:txBody>
      </p:sp>
      <p:pic>
        <p:nvPicPr>
          <p:cNvPr id="4" name="Picture 4" descr="Afbeeldingsresultaat voor rvdj">
            <a:extLst>
              <a:ext uri="{FF2B5EF4-FFF2-40B4-BE49-F238E27FC236}">
                <a16:creationId xmlns:a16="http://schemas.microsoft.com/office/drawing/2014/main" id="{C1666A4C-85A9-441C-AC2B-75B08FC22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4" y="16827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99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6FC92-8BFC-49E9-A3AD-AF848A1D9041}"/>
              </a:ext>
            </a:extLst>
          </p:cNvPr>
          <p:cNvSpPr>
            <a:spLocks noGrp="1"/>
          </p:cNvSpPr>
          <p:nvPr>
            <p:ph type="title"/>
          </p:nvPr>
        </p:nvSpPr>
        <p:spPr/>
        <p:txBody>
          <a:bodyPr>
            <a:noAutofit/>
          </a:bodyPr>
          <a:lstStyle/>
          <a:p>
            <a:br>
              <a:rPr lang="nl-BE" sz="2800" b="1" dirty="0">
                <a:solidFill>
                  <a:srgbClr val="0C2157"/>
                </a:solidFill>
                <a:latin typeface="Verdana" panose="020B0604030504040204" pitchFamily="34" charset="0"/>
                <a:ea typeface="Verdana" panose="020B0604030504040204" pitchFamily="34" charset="0"/>
              </a:rPr>
            </a:br>
            <a:r>
              <a:rPr lang="nl-BE" sz="2800" b="1" dirty="0">
                <a:solidFill>
                  <a:srgbClr val="0C2157"/>
                </a:solidFill>
                <a:latin typeface="Verdana" panose="020B0604030504040204" pitchFamily="34" charset="0"/>
                <a:ea typeface="Verdana" panose="020B0604030504040204" pitchFamily="34" charset="0"/>
              </a:rPr>
              <a:t>Synthese: hoe waarheidsgetrouw berichten ?</a:t>
            </a:r>
            <a:br>
              <a:rPr lang="nl-BE" sz="2800" b="1" dirty="0">
                <a:solidFill>
                  <a:srgbClr val="0C2157"/>
                </a:solidFill>
                <a:latin typeface="Verdana" panose="020B0604030504040204" pitchFamily="34" charset="0"/>
                <a:ea typeface="Verdana" panose="020B0604030504040204" pitchFamily="34" charset="0"/>
              </a:rPr>
            </a:br>
            <a:endParaRPr lang="nl-BE" sz="2800" b="1" dirty="0">
              <a:solidFill>
                <a:srgbClr val="0C2157"/>
              </a:solidFill>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2E6A7FED-4FFB-4265-9C7C-757912216B3C}"/>
              </a:ext>
            </a:extLst>
          </p:cNvPr>
          <p:cNvSpPr>
            <a:spLocks noGrp="1"/>
          </p:cNvSpPr>
          <p:nvPr>
            <p:ph idx="1"/>
          </p:nvPr>
        </p:nvSpPr>
        <p:spPr/>
        <p:txBody>
          <a:bodyPr>
            <a:normAutofit/>
          </a:bodyPr>
          <a:lstStyle/>
          <a:p>
            <a:r>
              <a:rPr lang="nl-BE" sz="2400" dirty="0">
                <a:latin typeface="Verdana" panose="020B0604030504040204" pitchFamily="34" charset="0"/>
                <a:ea typeface="Verdana" panose="020B0604030504040204" pitchFamily="34" charset="0"/>
              </a:rPr>
              <a:t>Bron moet gekend zijn</a:t>
            </a:r>
          </a:p>
          <a:p>
            <a:r>
              <a:rPr lang="nl-BE" sz="2400" dirty="0">
                <a:latin typeface="Verdana" panose="020B0604030504040204" pitchFamily="34" charset="0"/>
                <a:ea typeface="Verdana" panose="020B0604030504040204" pitchFamily="34" charset="0"/>
              </a:rPr>
              <a:t>Bron wordt zoveel mogelijk vermeld</a:t>
            </a:r>
          </a:p>
          <a:p>
            <a:r>
              <a:rPr lang="nl-BE" sz="2400" dirty="0">
                <a:latin typeface="Verdana" panose="020B0604030504040204" pitchFamily="34" charset="0"/>
                <a:ea typeface="Verdana" panose="020B0604030504040204" pitchFamily="34" charset="0"/>
              </a:rPr>
              <a:t>Checken !</a:t>
            </a:r>
          </a:p>
          <a:p>
            <a:r>
              <a:rPr lang="nl-BE" sz="2400" dirty="0">
                <a:latin typeface="Verdana" panose="020B0604030504040204" pitchFamily="34" charset="0"/>
                <a:ea typeface="Verdana" panose="020B0604030504040204" pitchFamily="34" charset="0"/>
              </a:rPr>
              <a:t>Bij ernstige beschuldigingen vooraf wederhoor</a:t>
            </a:r>
          </a:p>
          <a:p>
            <a:r>
              <a:rPr lang="nl-BE" sz="2400" dirty="0">
                <a:latin typeface="Verdana" panose="020B0604030504040204" pitchFamily="34" charset="0"/>
                <a:ea typeface="Verdana" panose="020B0604030504040204" pitchFamily="34" charset="0"/>
              </a:rPr>
              <a:t>Info correct weergeven</a:t>
            </a:r>
          </a:p>
          <a:p>
            <a:r>
              <a:rPr lang="nl-BE" sz="2400" dirty="0">
                <a:latin typeface="Verdana" panose="020B0604030504040204" pitchFamily="34" charset="0"/>
                <a:ea typeface="Verdana" panose="020B0604030504040204" pitchFamily="34" charset="0"/>
              </a:rPr>
              <a:t>Onderscheid maken tussen info en opinie</a:t>
            </a:r>
          </a:p>
          <a:p>
            <a:r>
              <a:rPr lang="nl-BE" sz="2400" dirty="0">
                <a:latin typeface="Verdana" panose="020B0604030504040204" pitchFamily="34" charset="0"/>
                <a:ea typeface="Verdana" panose="020B0604030504040204" pitchFamily="34" charset="0"/>
              </a:rPr>
              <a:t>Desgevraagd loyaal wederwoord verlenen</a:t>
            </a:r>
          </a:p>
          <a:p>
            <a:r>
              <a:rPr lang="nl-BE" sz="2400" dirty="0">
                <a:latin typeface="Verdana" panose="020B0604030504040204" pitchFamily="34" charset="0"/>
                <a:ea typeface="Verdana" panose="020B0604030504040204" pitchFamily="34" charset="0"/>
              </a:rPr>
              <a:t>Bij fouten sowieso loyaal rechtzetten</a:t>
            </a:r>
          </a:p>
          <a:p>
            <a:pPr>
              <a:buFontTx/>
              <a:buChar char="-"/>
            </a:pPr>
            <a:endParaRPr lang="nl-BE"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28043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01748-8593-4F4D-89FF-8A9108023D1F}"/>
              </a:ext>
            </a:extLst>
          </p:cNvPr>
          <p:cNvSpPr>
            <a:spLocks noGrp="1"/>
          </p:cNvSpPr>
          <p:nvPr>
            <p:ph type="title"/>
          </p:nvPr>
        </p:nvSpPr>
        <p:spPr/>
        <p:txBody>
          <a:bodyPr>
            <a:normAutofit/>
          </a:bodyPr>
          <a:lstStyle/>
          <a:p>
            <a:r>
              <a:rPr lang="nl-BE" sz="3200" b="1" i="1" dirty="0">
                <a:solidFill>
                  <a:srgbClr val="0C2157"/>
                </a:solidFill>
                <a:latin typeface="Verdana" panose="020B0604030504040204" pitchFamily="34" charset="0"/>
                <a:ea typeface="Verdana" panose="020B0604030504040204" pitchFamily="34" charset="0"/>
              </a:rPr>
              <a:t>...enkele bijzonderheden</a:t>
            </a:r>
          </a:p>
        </p:txBody>
      </p:sp>
      <p:sp>
        <p:nvSpPr>
          <p:cNvPr id="3" name="Tijdelijke aanduiding voor inhoud 2">
            <a:extLst>
              <a:ext uri="{FF2B5EF4-FFF2-40B4-BE49-F238E27FC236}">
                <a16:creationId xmlns:a16="http://schemas.microsoft.com/office/drawing/2014/main" id="{CA9F3A3F-D60D-41A7-84C4-CB0F227B8813}"/>
              </a:ext>
            </a:extLst>
          </p:cNvPr>
          <p:cNvSpPr>
            <a:spLocks noGrp="1"/>
          </p:cNvSpPr>
          <p:nvPr>
            <p:ph idx="1"/>
          </p:nvPr>
        </p:nvSpPr>
        <p:spPr/>
        <p:txBody>
          <a:bodyPr>
            <a:normAutofit/>
          </a:bodyPr>
          <a:lstStyle/>
          <a:p>
            <a:pPr marL="0" indent="0">
              <a:lnSpc>
                <a:spcPct val="100000"/>
              </a:lnSpc>
              <a:buNone/>
            </a:pPr>
            <a:r>
              <a:rPr lang="nl-BE" sz="2000" dirty="0">
                <a:latin typeface="Verdana" panose="020B0604030504040204" pitchFamily="34" charset="0"/>
                <a:ea typeface="Verdana" panose="020B0604030504040204" pitchFamily="34" charset="0"/>
              </a:rPr>
              <a:t>* Een </a:t>
            </a:r>
            <a:r>
              <a:rPr lang="nl-BE" sz="2000" i="1" dirty="0">
                <a:latin typeface="Verdana" panose="020B0604030504040204" pitchFamily="34" charset="0"/>
                <a:ea typeface="Verdana" panose="020B0604030504040204" pitchFamily="34" charset="0"/>
              </a:rPr>
              <a:t>geïnterviewde</a:t>
            </a:r>
            <a:r>
              <a:rPr lang="nl-BE" sz="2000" dirty="0">
                <a:latin typeface="Verdana" panose="020B0604030504040204" pitchFamily="34" charset="0"/>
                <a:ea typeface="Verdana" panose="020B0604030504040204" pitchFamily="34" charset="0"/>
              </a:rPr>
              <a:t> is verantwoordelijk voor zijn eigen uitspraken, maar toch kan ook hier voorafgaand wederhoor of loyaal wederwoord aangewezen zijn</a:t>
            </a:r>
          </a:p>
          <a:p>
            <a:pPr marL="0" indent="0">
              <a:lnSpc>
                <a:spcPct val="100000"/>
              </a:lnSpc>
              <a:buNone/>
            </a:pPr>
            <a:endParaRPr lang="nl-BE" sz="2000" dirty="0">
              <a:latin typeface="Verdana" panose="020B0604030504040204" pitchFamily="34" charset="0"/>
              <a:ea typeface="Verdana" panose="020B0604030504040204" pitchFamily="34" charset="0"/>
            </a:endParaRPr>
          </a:p>
          <a:p>
            <a:pPr marL="0" indent="0">
              <a:lnSpc>
                <a:spcPct val="100000"/>
              </a:lnSpc>
              <a:buNone/>
            </a:pPr>
            <a:r>
              <a:rPr lang="nl-BE" sz="2000" dirty="0">
                <a:latin typeface="Verdana" panose="020B0604030504040204" pitchFamily="34" charset="0"/>
                <a:ea typeface="Verdana" panose="020B0604030504040204" pitchFamily="34" charset="0"/>
              </a:rPr>
              <a:t>* Een bericht met een beschuldiging kan correct zijn ook al gaat de persoon </a:t>
            </a:r>
            <a:r>
              <a:rPr lang="nl-BE" sz="2000" i="1" dirty="0">
                <a:latin typeface="Verdana" panose="020B0604030504040204" pitchFamily="34" charset="0"/>
                <a:ea typeface="Verdana" panose="020B0604030504040204" pitchFamily="34" charset="0"/>
              </a:rPr>
              <a:t>gerechtelijk</a:t>
            </a:r>
            <a:r>
              <a:rPr lang="nl-BE" sz="2000" dirty="0">
                <a:latin typeface="Verdana" panose="020B0604030504040204" pitchFamily="34" charset="0"/>
                <a:ea typeface="Verdana" panose="020B0604030504040204" pitchFamily="34" charset="0"/>
              </a:rPr>
              <a:t> vrijuit; omgekeerd belet een gerechtelijke veroordeling niet dat een journalistiek bericht foutief kan zijn</a:t>
            </a:r>
          </a:p>
          <a:p>
            <a:pPr marL="0" indent="0">
              <a:lnSpc>
                <a:spcPct val="100000"/>
              </a:lnSpc>
              <a:buNone/>
            </a:pPr>
            <a:endParaRPr lang="nl-BE" sz="2000" dirty="0">
              <a:latin typeface="Verdana" panose="020B0604030504040204" pitchFamily="34" charset="0"/>
              <a:ea typeface="Verdana" panose="020B0604030504040204" pitchFamily="34" charset="0"/>
            </a:endParaRPr>
          </a:p>
          <a:p>
            <a:pPr marL="0" indent="0">
              <a:lnSpc>
                <a:spcPct val="100000"/>
              </a:lnSpc>
              <a:buNone/>
            </a:pPr>
            <a:r>
              <a:rPr lang="nl-BE" sz="2000" dirty="0">
                <a:latin typeface="Verdana" panose="020B0604030504040204" pitchFamily="34" charset="0"/>
                <a:ea typeface="Verdana" panose="020B0604030504040204" pitchFamily="34" charset="0"/>
              </a:rPr>
              <a:t>* Een journalist heeft </a:t>
            </a:r>
            <a:r>
              <a:rPr lang="nl-BE" sz="2000" i="1" dirty="0">
                <a:latin typeface="Verdana" panose="020B0604030504040204" pitchFamily="34" charset="0"/>
                <a:ea typeface="Verdana" panose="020B0604030504040204" pitchFamily="34" charset="0"/>
              </a:rPr>
              <a:t>bronnengeheim</a:t>
            </a:r>
            <a:r>
              <a:rPr lang="nl-BE" sz="2000" dirty="0">
                <a:latin typeface="Verdana" panose="020B0604030504040204" pitchFamily="34" charset="0"/>
                <a:ea typeface="Verdana" panose="020B0604030504040204" pitchFamily="34" charset="0"/>
              </a:rPr>
              <a:t>, maar dit kan geen excuus zijn voor niet-correcte berichtgeving</a:t>
            </a:r>
          </a:p>
        </p:txBody>
      </p:sp>
    </p:spTree>
    <p:extLst>
      <p:ext uri="{BB962C8B-B14F-4D97-AF65-F5344CB8AC3E}">
        <p14:creationId xmlns:p14="http://schemas.microsoft.com/office/powerpoint/2010/main" val="1693116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3528B-D95C-4C59-8711-2CFCC2279D05}"/>
              </a:ext>
            </a:extLst>
          </p:cNvPr>
          <p:cNvSpPr>
            <a:spLocks noGrp="1"/>
          </p:cNvSpPr>
          <p:nvPr>
            <p:ph type="title"/>
          </p:nvPr>
        </p:nvSpPr>
        <p:spPr/>
        <p:txBody>
          <a:bodyPr>
            <a:normAutofit/>
          </a:bodyPr>
          <a:lstStyle/>
          <a:p>
            <a:r>
              <a:rPr lang="nl-BE" sz="3200" b="1" i="1" dirty="0">
                <a:solidFill>
                  <a:schemeClr val="accent6"/>
                </a:solidFill>
                <a:latin typeface="Verdana" panose="020B0604030504040204" pitchFamily="34" charset="0"/>
                <a:ea typeface="Verdana" panose="020B0604030504040204" pitchFamily="34" charset="0"/>
              </a:rPr>
              <a:t>Goed gedaan</a:t>
            </a:r>
            <a:endParaRPr lang="nl-BE" sz="3200" dirty="0">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EF548D5C-8A95-466C-A0E9-BA07AB1E4D3D}"/>
              </a:ext>
            </a:extLst>
          </p:cNvPr>
          <p:cNvSpPr>
            <a:spLocks noGrp="1"/>
          </p:cNvSpPr>
          <p:nvPr>
            <p:ph idx="1"/>
          </p:nvPr>
        </p:nvSpPr>
        <p:spPr>
          <a:xfrm>
            <a:off x="838200" y="1825625"/>
            <a:ext cx="10515600" cy="6068969"/>
          </a:xfrm>
        </p:spPr>
        <p:txBody>
          <a:bodyPr>
            <a:spAutoFit/>
          </a:bodyPr>
          <a:lstStyle/>
          <a:p>
            <a:pPr>
              <a:lnSpc>
                <a:spcPct val="120000"/>
              </a:lnSpc>
              <a:buFont typeface="Wingdings" panose="05000000000000000000" pitchFamily="2" charset="2"/>
              <a:buChar char="§"/>
            </a:pPr>
            <a:r>
              <a:rPr lang="nl-BE" sz="1800" dirty="0">
                <a:latin typeface="Verdana" panose="020B0604030504040204" pitchFamily="34" charset="0"/>
                <a:ea typeface="Verdana" panose="020B0604030504040204" pitchFamily="34" charset="0"/>
              </a:rPr>
              <a:t>Koen </a:t>
            </a:r>
            <a:r>
              <a:rPr lang="nl-BE" sz="1800" dirty="0" err="1">
                <a:latin typeface="Verdana" panose="020B0604030504040204" pitchFamily="34" charset="0"/>
                <a:ea typeface="Verdana" panose="020B0604030504040204" pitchFamily="34" charset="0"/>
              </a:rPr>
              <a:t>Meulenaere</a:t>
            </a:r>
            <a:r>
              <a:rPr lang="nl-BE" sz="1800" dirty="0">
                <a:latin typeface="Verdana" panose="020B0604030504040204" pitchFamily="34" charset="0"/>
                <a:ea typeface="Verdana" panose="020B0604030504040204" pitchFamily="34" charset="0"/>
              </a:rPr>
              <a:t> in een column in </a:t>
            </a:r>
            <a:r>
              <a:rPr lang="nl-BE" sz="1800" i="1" dirty="0">
                <a:latin typeface="Verdana" panose="020B0604030504040204" pitchFamily="34" charset="0"/>
                <a:ea typeface="Verdana" panose="020B0604030504040204" pitchFamily="34" charset="0"/>
              </a:rPr>
              <a:t>Sport/Voetbalmagazine</a:t>
            </a:r>
            <a:r>
              <a:rPr lang="nl-BE" sz="1800" dirty="0">
                <a:latin typeface="Verdana" panose="020B0604030504040204" pitchFamily="34" charset="0"/>
                <a:ea typeface="Verdana" panose="020B0604030504040204" pitchFamily="34" charset="0"/>
              </a:rPr>
              <a:t>, waarin hij de burgemeester van Sint-Truiden, Ludwig Vandenhove, een ‘bordeelschuimer’ noemde (2006)</a:t>
            </a:r>
          </a:p>
          <a:p>
            <a:pPr>
              <a:lnSpc>
                <a:spcPct val="120000"/>
              </a:lnSpc>
              <a:buFont typeface="Wingdings" panose="05000000000000000000" pitchFamily="2" charset="2"/>
              <a:buChar char="§"/>
            </a:pPr>
            <a:r>
              <a:rPr lang="nl-BE" sz="1800" dirty="0">
                <a:latin typeface="Verdana" panose="020B0604030504040204" pitchFamily="34" charset="0"/>
                <a:ea typeface="Verdana" panose="020B0604030504040204" pitchFamily="34" charset="0"/>
              </a:rPr>
              <a:t>Het boek </a:t>
            </a:r>
            <a:r>
              <a:rPr lang="nl-BE" sz="1800" i="1" dirty="0">
                <a:latin typeface="Verdana" panose="020B0604030504040204" pitchFamily="34" charset="0"/>
                <a:ea typeface="Verdana" panose="020B0604030504040204" pitchFamily="34" charset="0"/>
              </a:rPr>
              <a:t>Het gevaar </a:t>
            </a:r>
            <a:r>
              <a:rPr lang="nl-BE" sz="1800" i="1" dirty="0" err="1">
                <a:latin typeface="Verdana" panose="020B0604030504040204" pitchFamily="34" charset="0"/>
                <a:ea typeface="Verdana" panose="020B0604030504040204" pitchFamily="34" charset="0"/>
              </a:rPr>
              <a:t>Demol</a:t>
            </a:r>
            <a:r>
              <a:rPr lang="nl-BE" sz="1800" dirty="0">
                <a:latin typeface="Verdana" panose="020B0604030504040204" pitchFamily="34" charset="0"/>
                <a:ea typeface="Verdana" panose="020B0604030504040204" pitchFamily="34" charset="0"/>
              </a:rPr>
              <a:t> over de gelijknamige politiecommissaris met verdachte contacten en politieke voorkeuren (2007)</a:t>
            </a:r>
          </a:p>
          <a:p>
            <a:pPr>
              <a:lnSpc>
                <a:spcPct val="120000"/>
              </a:lnSpc>
              <a:buFont typeface="Wingdings" panose="05000000000000000000" pitchFamily="2" charset="2"/>
              <a:buChar char="§"/>
            </a:pPr>
            <a:r>
              <a:rPr lang="nl-BE" sz="1800" i="1" dirty="0">
                <a:latin typeface="Verdana" panose="020B0604030504040204" pitchFamily="34" charset="0"/>
                <a:ea typeface="Verdana" panose="020B0604030504040204" pitchFamily="34" charset="0"/>
              </a:rPr>
              <a:t>MO*Magazine</a:t>
            </a:r>
            <a:r>
              <a:rPr lang="nl-BE" sz="1800" dirty="0">
                <a:latin typeface="Verdana" panose="020B0604030504040204" pitchFamily="34" charset="0"/>
                <a:ea typeface="Verdana" panose="020B0604030504040204" pitchFamily="34" charset="0"/>
              </a:rPr>
              <a:t> over duistere activiteiten van mijnindustrieel George </a:t>
            </a:r>
            <a:r>
              <a:rPr lang="nl-BE" sz="1800" dirty="0" err="1">
                <a:latin typeface="Verdana" panose="020B0604030504040204" pitchFamily="34" charset="0"/>
                <a:ea typeface="Verdana" panose="020B0604030504040204" pitchFamily="34" charset="0"/>
              </a:rPr>
              <a:t>Forrest</a:t>
            </a:r>
            <a:r>
              <a:rPr lang="nl-BE" sz="1800" dirty="0">
                <a:latin typeface="Verdana" panose="020B0604030504040204" pitchFamily="34" charset="0"/>
                <a:ea typeface="Verdana" panose="020B0604030504040204" pitchFamily="34" charset="0"/>
              </a:rPr>
              <a:t> in Congo (2008)</a:t>
            </a:r>
          </a:p>
          <a:p>
            <a:pPr>
              <a:lnSpc>
                <a:spcPct val="120000"/>
              </a:lnSpc>
              <a:buFont typeface="Wingdings" panose="05000000000000000000" pitchFamily="2" charset="2"/>
              <a:buChar char="§"/>
            </a:pPr>
            <a:r>
              <a:rPr lang="nl-BE" sz="1800" dirty="0">
                <a:latin typeface="Verdana" panose="020B0604030504040204" pitchFamily="34" charset="0"/>
                <a:ea typeface="Verdana" panose="020B0604030504040204" pitchFamily="34" charset="0"/>
              </a:rPr>
              <a:t>Dirk </a:t>
            </a:r>
            <a:r>
              <a:rPr lang="nl-BE" sz="1800" dirty="0" err="1">
                <a:latin typeface="Verdana" panose="020B0604030504040204" pitchFamily="34" charset="0"/>
                <a:ea typeface="Verdana" panose="020B0604030504040204" pitchFamily="34" charset="0"/>
              </a:rPr>
              <a:t>Draulans</a:t>
            </a:r>
            <a:r>
              <a:rPr lang="nl-BE" sz="1800" dirty="0">
                <a:latin typeface="Verdana" panose="020B0604030504040204" pitchFamily="34" charset="0"/>
                <a:ea typeface="Verdana" panose="020B0604030504040204" pitchFamily="34" charset="0"/>
              </a:rPr>
              <a:t> in </a:t>
            </a:r>
            <a:r>
              <a:rPr lang="nl-BE" sz="1800" i="1" dirty="0" err="1">
                <a:latin typeface="Verdana" panose="020B0604030504040204" pitchFamily="34" charset="0"/>
                <a:ea typeface="Verdana" panose="020B0604030504040204" pitchFamily="34" charset="0"/>
              </a:rPr>
              <a:t>Knack</a:t>
            </a:r>
            <a:r>
              <a:rPr lang="nl-BE" sz="1800" dirty="0">
                <a:latin typeface="Verdana" panose="020B0604030504040204" pitchFamily="34" charset="0"/>
                <a:ea typeface="Verdana" panose="020B0604030504040204" pitchFamily="34" charset="0"/>
              </a:rPr>
              <a:t> over belangenvermenging bij een openbare aanbesteding in hoofde van communicatieman Noël Slangen (2012)</a:t>
            </a:r>
          </a:p>
          <a:p>
            <a:pPr>
              <a:lnSpc>
                <a:spcPct val="120000"/>
              </a:lnSpc>
              <a:buFont typeface="Wingdings" panose="05000000000000000000" pitchFamily="2" charset="2"/>
              <a:buChar char="§"/>
            </a:pPr>
            <a:r>
              <a:rPr lang="nl-BE" sz="1800" dirty="0">
                <a:latin typeface="Verdana" panose="020B0604030504040204" pitchFamily="34" charset="0"/>
                <a:ea typeface="Verdana" panose="020B0604030504040204" pitchFamily="34" charset="0"/>
              </a:rPr>
              <a:t>Jan </a:t>
            </a:r>
            <a:r>
              <a:rPr lang="nl-BE" sz="1800" dirty="0" err="1">
                <a:latin typeface="Verdana" panose="020B0604030504040204" pitchFamily="34" charset="0"/>
                <a:ea typeface="Verdana" panose="020B0604030504040204" pitchFamily="34" charset="0"/>
              </a:rPr>
              <a:t>Antonissen</a:t>
            </a:r>
            <a:r>
              <a:rPr lang="nl-BE" sz="1800" dirty="0">
                <a:latin typeface="Verdana" panose="020B0604030504040204" pitchFamily="34" charset="0"/>
                <a:ea typeface="Verdana" panose="020B0604030504040204" pitchFamily="34" charset="0"/>
              </a:rPr>
              <a:t> in </a:t>
            </a:r>
            <a:r>
              <a:rPr lang="nl-BE" sz="1800" i="1" dirty="0" err="1">
                <a:latin typeface="Verdana" panose="020B0604030504040204" pitchFamily="34" charset="0"/>
                <a:ea typeface="Verdana" panose="020B0604030504040204" pitchFamily="34" charset="0"/>
              </a:rPr>
              <a:t>Humo</a:t>
            </a:r>
            <a:r>
              <a:rPr lang="nl-BE" sz="1800" dirty="0">
                <a:latin typeface="Verdana" panose="020B0604030504040204" pitchFamily="34" charset="0"/>
                <a:ea typeface="Verdana" panose="020B0604030504040204" pitchFamily="34" charset="0"/>
              </a:rPr>
              <a:t>: </a:t>
            </a:r>
            <a:r>
              <a:rPr lang="nl-BE" sz="1800" i="1" dirty="0">
                <a:latin typeface="Verdana" panose="020B0604030504040204" pitchFamily="34" charset="0"/>
                <a:ea typeface="Verdana" panose="020B0604030504040204" pitchFamily="34" charset="0"/>
              </a:rPr>
              <a:t>‘Pol Van Den </a:t>
            </a:r>
            <a:r>
              <a:rPr lang="nl-BE" sz="1800" i="1" dirty="0" err="1">
                <a:latin typeface="Verdana" panose="020B0604030504040204" pitchFamily="34" charset="0"/>
                <a:ea typeface="Verdana" panose="020B0604030504040204" pitchFamily="34" charset="0"/>
              </a:rPr>
              <a:t>Driessche</a:t>
            </a:r>
            <a:r>
              <a:rPr lang="nl-BE" sz="1800" i="1" dirty="0">
                <a:latin typeface="Verdana" panose="020B0604030504040204" pitchFamily="34" charset="0"/>
                <a:ea typeface="Verdana" panose="020B0604030504040204" pitchFamily="34" charset="0"/>
              </a:rPr>
              <a:t>: 20 jaar seksuele intimidatie; DSK in Vlaanderen’ </a:t>
            </a:r>
            <a:r>
              <a:rPr lang="nl-BE" sz="1800" dirty="0">
                <a:latin typeface="Verdana" panose="020B0604030504040204" pitchFamily="34" charset="0"/>
                <a:ea typeface="Verdana" panose="020B0604030504040204" pitchFamily="34" charset="0"/>
              </a:rPr>
              <a:t>(2013)</a:t>
            </a:r>
          </a:p>
          <a:p>
            <a:pPr>
              <a:lnSpc>
                <a:spcPct val="120000"/>
              </a:lnSpc>
              <a:buFont typeface="Wingdings" panose="05000000000000000000" pitchFamily="2" charset="2"/>
              <a:buChar char="§"/>
            </a:pPr>
            <a:r>
              <a:rPr lang="nl-BE" sz="1800" dirty="0">
                <a:latin typeface="Verdana" panose="020B0604030504040204" pitchFamily="34" charset="0"/>
                <a:ea typeface="Verdana" panose="020B0604030504040204" pitchFamily="34" charset="0"/>
              </a:rPr>
              <a:t>Yves Desmet in een </a:t>
            </a:r>
            <a:r>
              <a:rPr lang="nl-BE" sz="1800" dirty="0" err="1">
                <a:latin typeface="Verdana" panose="020B0604030504040204" pitchFamily="34" charset="0"/>
                <a:ea typeface="Verdana" panose="020B0604030504040204" pitchFamily="34" charset="0"/>
              </a:rPr>
              <a:t>edito</a:t>
            </a:r>
            <a:r>
              <a:rPr lang="nl-BE" sz="1800" dirty="0">
                <a:latin typeface="Verdana" panose="020B0604030504040204" pitchFamily="34" charset="0"/>
                <a:ea typeface="Verdana" panose="020B0604030504040204" pitchFamily="34" charset="0"/>
              </a:rPr>
              <a:t> in </a:t>
            </a:r>
            <a:r>
              <a:rPr lang="nl-BE" sz="1800" i="1" dirty="0">
                <a:latin typeface="Verdana" panose="020B0604030504040204" pitchFamily="34" charset="0"/>
                <a:ea typeface="Verdana" panose="020B0604030504040204" pitchFamily="34" charset="0"/>
              </a:rPr>
              <a:t>De Morgen</a:t>
            </a:r>
            <a:r>
              <a:rPr lang="nl-BE" sz="1800" dirty="0">
                <a:latin typeface="Verdana" panose="020B0604030504040204" pitchFamily="34" charset="0"/>
                <a:ea typeface="Verdana" panose="020B0604030504040204" pitchFamily="34" charset="0"/>
              </a:rPr>
              <a:t> over de opvallende rol van de Antwerpse procureur-generaal </a:t>
            </a:r>
            <a:r>
              <a:rPr lang="nl-BE" sz="1800" dirty="0" err="1">
                <a:latin typeface="Verdana" panose="020B0604030504040204" pitchFamily="34" charset="0"/>
                <a:ea typeface="Verdana" panose="020B0604030504040204" pitchFamily="34" charset="0"/>
              </a:rPr>
              <a:t>Liégeois</a:t>
            </a:r>
            <a:r>
              <a:rPr lang="nl-BE" sz="1800" dirty="0">
                <a:latin typeface="Verdana" panose="020B0604030504040204" pitchFamily="34" charset="0"/>
                <a:ea typeface="Verdana" panose="020B0604030504040204" pitchFamily="34" charset="0"/>
              </a:rPr>
              <a:t> in het onderzoek naar diamantfraude (2014)</a:t>
            </a:r>
          </a:p>
          <a:p>
            <a:pPr>
              <a:lnSpc>
                <a:spcPct val="120000"/>
              </a:lnSpc>
              <a:buFontTx/>
              <a:buChar char="-"/>
            </a:pPr>
            <a:endParaRPr lang="nl-BE" sz="1800" dirty="0">
              <a:latin typeface="Verdana" panose="020B0604030504040204" pitchFamily="34" charset="0"/>
              <a:ea typeface="Verdana" panose="020B0604030504040204" pitchFamily="34" charset="0"/>
            </a:endParaRPr>
          </a:p>
          <a:p>
            <a:pPr marL="0" indent="0">
              <a:lnSpc>
                <a:spcPct val="120000"/>
              </a:lnSpc>
              <a:buNone/>
            </a:pPr>
            <a:endParaRPr lang="nl-BE" sz="1800" dirty="0">
              <a:latin typeface="Verdana" panose="020B0604030504040204" pitchFamily="34" charset="0"/>
              <a:ea typeface="Verdana" panose="020B0604030504040204" pitchFamily="34" charset="0"/>
            </a:endParaRPr>
          </a:p>
          <a:p>
            <a:pPr marL="0" indent="0">
              <a:lnSpc>
                <a:spcPct val="120000"/>
              </a:lnSpc>
              <a:buNone/>
            </a:pPr>
            <a:endParaRPr lang="nl-BE" sz="1800" dirty="0">
              <a:latin typeface="Verdana" panose="020B0604030504040204" pitchFamily="34" charset="0"/>
              <a:ea typeface="Verdana" panose="020B0604030504040204" pitchFamily="34" charset="0"/>
            </a:endParaRPr>
          </a:p>
        </p:txBody>
      </p:sp>
      <p:pic>
        <p:nvPicPr>
          <p:cNvPr id="5" name="Graphic 4" descr="Smiling face with no fill">
            <a:extLst>
              <a:ext uri="{FF2B5EF4-FFF2-40B4-BE49-F238E27FC236}">
                <a16:creationId xmlns:a16="http://schemas.microsoft.com/office/drawing/2014/main" id="{824720DF-AC1D-486D-8FDB-BEBC76F7B9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7499" y="732534"/>
            <a:ext cx="590744" cy="590744"/>
          </a:xfrm>
          <a:prstGeom prst="rect">
            <a:avLst/>
          </a:prstGeom>
        </p:spPr>
      </p:pic>
    </p:spTree>
    <p:extLst>
      <p:ext uri="{BB962C8B-B14F-4D97-AF65-F5344CB8AC3E}">
        <p14:creationId xmlns:p14="http://schemas.microsoft.com/office/powerpoint/2010/main" val="2013014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FC5CC-33E7-4824-A851-56FB662D864A}"/>
              </a:ext>
            </a:extLst>
          </p:cNvPr>
          <p:cNvSpPr>
            <a:spLocks noGrp="1"/>
          </p:cNvSpPr>
          <p:nvPr>
            <p:ph type="title"/>
          </p:nvPr>
        </p:nvSpPr>
        <p:spPr/>
        <p:txBody>
          <a:bodyPr>
            <a:normAutofit/>
          </a:bodyPr>
          <a:lstStyle/>
          <a:p>
            <a:r>
              <a:rPr lang="nl-BE" sz="3200" b="1" i="1" dirty="0">
                <a:solidFill>
                  <a:srgbClr val="FF0000"/>
                </a:solidFill>
                <a:latin typeface="Verdana" panose="020B0604030504040204" pitchFamily="34" charset="0"/>
                <a:ea typeface="Verdana" panose="020B0604030504040204" pitchFamily="34" charset="0"/>
              </a:rPr>
              <a:t>Niet goed gedaan </a:t>
            </a:r>
            <a:endParaRPr lang="nl-BE" sz="3200" dirty="0">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7AA8566B-F6D6-4644-A410-E7C202B5A4A0}"/>
              </a:ext>
            </a:extLst>
          </p:cNvPr>
          <p:cNvSpPr>
            <a:spLocks noGrp="1"/>
          </p:cNvSpPr>
          <p:nvPr>
            <p:ph idx="1"/>
          </p:nvPr>
        </p:nvSpPr>
        <p:spPr/>
        <p:txBody>
          <a:bodyPr/>
          <a:lstStyle/>
          <a:p>
            <a:pPr marL="0" indent="0">
              <a:buNone/>
            </a:pPr>
            <a:endParaRPr lang="nl-BE" dirty="0">
              <a:latin typeface="Verdana" panose="020B0604030504040204" pitchFamily="34" charset="0"/>
              <a:ea typeface="Verdana" panose="020B0604030504040204" pitchFamily="34" charset="0"/>
            </a:endParaRPr>
          </a:p>
          <a:p>
            <a:pPr>
              <a:lnSpc>
                <a:spcPct val="100000"/>
              </a:lnSpc>
              <a:buFont typeface="Wingdings" panose="05000000000000000000" pitchFamily="2" charset="2"/>
              <a:buChar char="§"/>
            </a:pPr>
            <a:r>
              <a:rPr lang="nl-BE" sz="1800" i="1" dirty="0">
                <a:latin typeface="Verdana" panose="020B0604030504040204" pitchFamily="34" charset="0"/>
                <a:ea typeface="Verdana" panose="020B0604030504040204" pitchFamily="34" charset="0"/>
              </a:rPr>
              <a:t>De Morgen</a:t>
            </a:r>
            <a:r>
              <a:rPr lang="nl-BE" sz="1800" dirty="0">
                <a:latin typeface="Verdana" panose="020B0604030504040204" pitchFamily="34" charset="0"/>
                <a:ea typeface="Verdana" panose="020B0604030504040204" pitchFamily="34" charset="0"/>
              </a:rPr>
              <a:t> (Ludwig Verduyn) die minister Didier Reynders (MR) linkte aan fraude (2002)</a:t>
            </a:r>
          </a:p>
          <a:p>
            <a:pPr>
              <a:lnSpc>
                <a:spcPct val="100000"/>
              </a:lnSpc>
              <a:buFont typeface="Wingdings" panose="05000000000000000000" pitchFamily="2" charset="2"/>
              <a:buChar char="§"/>
            </a:pPr>
            <a:r>
              <a:rPr lang="nl-BE" sz="1800" i="1" dirty="0">
                <a:latin typeface="Verdana" panose="020B0604030504040204" pitchFamily="34" charset="0"/>
                <a:ea typeface="Verdana" panose="020B0604030504040204" pitchFamily="34" charset="0"/>
              </a:rPr>
              <a:t>HLN</a:t>
            </a:r>
            <a:r>
              <a:rPr lang="nl-BE" sz="1800" dirty="0">
                <a:latin typeface="Verdana" panose="020B0604030504040204" pitchFamily="34" charset="0"/>
                <a:ea typeface="Verdana" panose="020B0604030504040204" pitchFamily="34" charset="0"/>
              </a:rPr>
              <a:t>-journalist Maarten Michielssens over dopingfraude bij Quick Step-wielerploeg (2007)</a:t>
            </a:r>
          </a:p>
          <a:p>
            <a:pPr>
              <a:lnSpc>
                <a:spcPct val="100000"/>
              </a:lnSpc>
              <a:buFont typeface="Wingdings" panose="05000000000000000000" pitchFamily="2" charset="2"/>
              <a:buChar char="§"/>
            </a:pPr>
            <a:r>
              <a:rPr lang="nl-BE" sz="1800" i="1" dirty="0">
                <a:latin typeface="Verdana" panose="020B0604030504040204" pitchFamily="34" charset="0"/>
                <a:ea typeface="Verdana" panose="020B0604030504040204" pitchFamily="34" charset="0"/>
              </a:rPr>
              <a:t>Story</a:t>
            </a:r>
            <a:r>
              <a:rPr lang="nl-BE" sz="1800" dirty="0">
                <a:latin typeface="Verdana" panose="020B0604030504040204" pitchFamily="34" charset="0"/>
                <a:ea typeface="Verdana" panose="020B0604030504040204" pitchFamily="34" charset="0"/>
              </a:rPr>
              <a:t> met een artikel over </a:t>
            </a:r>
            <a:r>
              <a:rPr lang="nl-BE" sz="1800" dirty="0" err="1">
                <a:latin typeface="Verdana" panose="020B0604030504040204" pitchFamily="34" charset="0"/>
                <a:ea typeface="Verdana" panose="020B0604030504040204" pitchFamily="34" charset="0"/>
              </a:rPr>
              <a:t>Ignace</a:t>
            </a:r>
            <a:r>
              <a:rPr lang="nl-BE" sz="1800" dirty="0">
                <a:latin typeface="Verdana" panose="020B0604030504040204" pitchFamily="34" charset="0"/>
                <a:ea typeface="Verdana" panose="020B0604030504040204" pitchFamily="34" charset="0"/>
              </a:rPr>
              <a:t> </a:t>
            </a:r>
            <a:r>
              <a:rPr lang="nl-BE" sz="1800" dirty="0" err="1">
                <a:latin typeface="Verdana" panose="020B0604030504040204" pitchFamily="34" charset="0"/>
                <a:ea typeface="Verdana" panose="020B0604030504040204" pitchFamily="34" charset="0"/>
              </a:rPr>
              <a:t>Crombé</a:t>
            </a:r>
            <a:r>
              <a:rPr lang="nl-BE" sz="1800" dirty="0">
                <a:latin typeface="Verdana" panose="020B0604030504040204" pitchFamily="34" charset="0"/>
                <a:ea typeface="Verdana" panose="020B0604030504040204" pitchFamily="34" charset="0"/>
              </a:rPr>
              <a:t>, organisator van Miss </a:t>
            </a:r>
            <a:r>
              <a:rPr lang="nl-BE" sz="1800" dirty="0" err="1">
                <a:latin typeface="Verdana" panose="020B0604030504040204" pitchFamily="34" charset="0"/>
                <a:ea typeface="Verdana" panose="020B0604030504040204" pitchFamily="34" charset="0"/>
              </a:rPr>
              <a:t>Belgian</a:t>
            </a:r>
            <a:r>
              <a:rPr lang="nl-BE" sz="1800" dirty="0">
                <a:latin typeface="Verdana" panose="020B0604030504040204" pitchFamily="34" charset="0"/>
                <a:ea typeface="Verdana" panose="020B0604030504040204" pitchFamily="34" charset="0"/>
              </a:rPr>
              <a:t> Beauty en door de journalisten een ‘man zonder moraal’ genoemd (2007)</a:t>
            </a:r>
          </a:p>
        </p:txBody>
      </p:sp>
      <p:pic>
        <p:nvPicPr>
          <p:cNvPr id="6" name="Graphic 5" descr="Sad face with no fill">
            <a:extLst>
              <a:ext uri="{FF2B5EF4-FFF2-40B4-BE49-F238E27FC236}">
                <a16:creationId xmlns:a16="http://schemas.microsoft.com/office/drawing/2014/main" id="{93751C1A-CB79-4E42-9CAD-A4D77D468B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740" y="744108"/>
            <a:ext cx="586450" cy="586450"/>
          </a:xfrm>
          <a:prstGeom prst="rect">
            <a:avLst/>
          </a:prstGeom>
        </p:spPr>
      </p:pic>
    </p:spTree>
    <p:extLst>
      <p:ext uri="{BB962C8B-B14F-4D97-AF65-F5344CB8AC3E}">
        <p14:creationId xmlns:p14="http://schemas.microsoft.com/office/powerpoint/2010/main" val="1901253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DFD6C-1FB2-4748-A136-525D6EC67FCF}"/>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RESPECT VOOR PORTRETRECHT</a:t>
            </a:r>
            <a:endParaRPr lang="nl-BE" sz="4000" dirty="0">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5E8614AA-BC13-4775-8128-DCF001FFD412}"/>
              </a:ext>
            </a:extLst>
          </p:cNvPr>
          <p:cNvSpPr>
            <a:spLocks noGrp="1"/>
          </p:cNvSpPr>
          <p:nvPr>
            <p:ph idx="1"/>
          </p:nvPr>
        </p:nvSpPr>
        <p:spPr/>
        <p:txBody>
          <a:bodyPr>
            <a:normAutofit/>
          </a:bodyPr>
          <a:lstStyle/>
          <a:p>
            <a:pPr marL="0" indent="0">
              <a:buNone/>
            </a:pPr>
            <a:r>
              <a:rPr lang="nl-BE" sz="2400" dirty="0">
                <a:latin typeface="Verdana" panose="020B0604030504040204" pitchFamily="34" charset="0"/>
                <a:ea typeface="Verdana" panose="020B0604030504040204" pitchFamily="34" charset="0"/>
              </a:rPr>
              <a:t>Artikel 10 Auteurswet: de maker/eigenaar van een portret moet vooraf van de geportretteerde toelating verkrijgen voor reproductie of openbaarmaking van het beeld</a:t>
            </a:r>
          </a:p>
          <a:p>
            <a:pPr marL="0" indent="0">
              <a:buNone/>
            </a:pPr>
            <a:endParaRPr lang="nl-BE" sz="2400" dirty="0">
              <a:latin typeface="Verdana" panose="020B0604030504040204" pitchFamily="34" charset="0"/>
              <a:ea typeface="Verdana" panose="020B0604030504040204" pitchFamily="34" charset="0"/>
            </a:endParaRPr>
          </a:p>
          <a:p>
            <a:pPr marL="0" indent="0">
              <a:buNone/>
            </a:pPr>
            <a:r>
              <a:rPr lang="nl-BE" sz="2400" dirty="0">
                <a:latin typeface="Verdana" panose="020B0604030504040204" pitchFamily="34" charset="0"/>
                <a:ea typeface="Verdana" panose="020B0604030504040204" pitchFamily="34" charset="0"/>
              </a:rPr>
              <a:t>Recht op afbeelding = component van het recht op privacy</a:t>
            </a:r>
          </a:p>
          <a:p>
            <a:pPr marL="0" indent="0">
              <a:buNone/>
            </a:pPr>
            <a:endParaRPr lang="nl-BE" sz="2400" dirty="0">
              <a:latin typeface="Verdana" panose="020B0604030504040204" pitchFamily="34" charset="0"/>
              <a:ea typeface="Verdana" panose="020B0604030504040204" pitchFamily="34" charset="0"/>
            </a:endParaRPr>
          </a:p>
          <a:p>
            <a:pPr marL="0" indent="0">
              <a:buNone/>
            </a:pPr>
            <a:endParaRPr lang="nl-BE"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99494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7A25E-0FEF-485E-BAE1-7E0862B6D52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C4F41026-01DB-4318-816B-D5D29DAFD4AE}"/>
              </a:ext>
            </a:extLst>
          </p:cNvPr>
          <p:cNvSpPr>
            <a:spLocks noGrp="1"/>
          </p:cNvSpPr>
          <p:nvPr>
            <p:ph idx="1"/>
          </p:nvPr>
        </p:nvSpPr>
        <p:spPr/>
        <p:txBody>
          <a:bodyPr>
            <a:normAutofit/>
          </a:bodyPr>
          <a:lstStyle/>
          <a:p>
            <a:pPr marL="0" indent="0">
              <a:buNone/>
            </a:pPr>
            <a:r>
              <a:rPr lang="nl-BE" sz="2400" dirty="0">
                <a:latin typeface="Verdana" panose="020B0604030504040204" pitchFamily="34" charset="0"/>
                <a:ea typeface="Verdana" panose="020B0604030504040204" pitchFamily="34" charset="0"/>
              </a:rPr>
              <a:t>Extra beschermd:</a:t>
            </a:r>
          </a:p>
          <a:p>
            <a:pPr marL="0" indent="0">
              <a:buNone/>
            </a:pPr>
            <a:endParaRPr lang="nl-BE" sz="2000" dirty="0">
              <a:latin typeface="Verdana" panose="020B0604030504040204" pitchFamily="34" charset="0"/>
              <a:ea typeface="Verdana" panose="020B0604030504040204" pitchFamily="34" charset="0"/>
            </a:endParaRPr>
          </a:p>
          <a:p>
            <a:pPr>
              <a:buFont typeface="Wingdings" panose="05000000000000000000" pitchFamily="2" charset="2"/>
              <a:buChar char="ü"/>
            </a:pPr>
            <a:r>
              <a:rPr lang="nl-BE" sz="2000" dirty="0">
                <a:latin typeface="Verdana" panose="020B0604030504040204" pitchFamily="34" charset="0"/>
                <a:ea typeface="Verdana" panose="020B0604030504040204" pitchFamily="34" charset="0"/>
              </a:rPr>
              <a:t> Minderjarigen in het kader van een zaak voor de jeugdrechtbank (artikel 433bis SWB)</a:t>
            </a:r>
          </a:p>
          <a:p>
            <a:pPr>
              <a:buFont typeface="Wingdings" panose="05000000000000000000" pitchFamily="2" charset="2"/>
              <a:buChar char="ü"/>
            </a:pPr>
            <a:endParaRPr lang="nl-BE" sz="2000" dirty="0">
              <a:latin typeface="Verdana" panose="020B0604030504040204" pitchFamily="34" charset="0"/>
              <a:ea typeface="Verdana" panose="020B0604030504040204" pitchFamily="34" charset="0"/>
            </a:endParaRPr>
          </a:p>
          <a:p>
            <a:pPr>
              <a:buFont typeface="Wingdings" panose="05000000000000000000" pitchFamily="2" charset="2"/>
              <a:buChar char="ü"/>
            </a:pPr>
            <a:r>
              <a:rPr lang="nl-BE" sz="2000" dirty="0">
                <a:latin typeface="Verdana" panose="020B0604030504040204" pitchFamily="34" charset="0"/>
                <a:ea typeface="Verdana" panose="020B0604030504040204" pitchFamily="34" charset="0"/>
              </a:rPr>
              <a:t> Slachtoffers van zedendelicten (artikel 378bis SWB)</a:t>
            </a:r>
          </a:p>
          <a:p>
            <a:pPr>
              <a:buFont typeface="Wingdings" panose="05000000000000000000" pitchFamily="2" charset="2"/>
              <a:buChar char="ü"/>
            </a:pPr>
            <a:endParaRPr lang="nl-BE" sz="2000" dirty="0">
              <a:latin typeface="Verdana" panose="020B0604030504040204" pitchFamily="34" charset="0"/>
              <a:ea typeface="Verdana" panose="020B0604030504040204" pitchFamily="34" charset="0"/>
            </a:endParaRPr>
          </a:p>
          <a:p>
            <a:pPr marL="0" indent="0">
              <a:buNone/>
            </a:pPr>
            <a:endParaRPr lang="nl-BE"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44146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D8A0E-6F4B-4CC2-8E24-4DDFEE5338C7}"/>
              </a:ext>
            </a:extLst>
          </p:cNvPr>
          <p:cNvSpPr>
            <a:spLocks noGrp="1"/>
          </p:cNvSpPr>
          <p:nvPr>
            <p:ph type="title"/>
          </p:nvPr>
        </p:nvSpPr>
        <p:spPr/>
        <p:txBody>
          <a:bodyPr>
            <a:normAutofit/>
          </a:bodyPr>
          <a:lstStyle/>
          <a:p>
            <a:r>
              <a:rPr lang="nl-BE" sz="3200" b="1" i="1" dirty="0">
                <a:solidFill>
                  <a:srgbClr val="0C2157"/>
                </a:solidFill>
                <a:latin typeface="Verdana" panose="020B0604030504040204" pitchFamily="34" charset="0"/>
                <a:ea typeface="Verdana" panose="020B0604030504040204" pitchFamily="34" charset="0"/>
              </a:rPr>
              <a:t>Uitzondering:</a:t>
            </a:r>
            <a:r>
              <a:rPr lang="nl-BE" sz="3200" b="1" dirty="0">
                <a:solidFill>
                  <a:srgbClr val="0C2157"/>
                </a:solidFill>
                <a:latin typeface="Verdana" panose="020B0604030504040204" pitchFamily="34" charset="0"/>
                <a:ea typeface="Verdana" panose="020B0604030504040204" pitchFamily="34" charset="0"/>
              </a:rPr>
              <a:t> journalistiek</a:t>
            </a:r>
          </a:p>
        </p:txBody>
      </p:sp>
      <p:sp>
        <p:nvSpPr>
          <p:cNvPr id="3" name="Tijdelijke aanduiding voor inhoud 2">
            <a:extLst>
              <a:ext uri="{FF2B5EF4-FFF2-40B4-BE49-F238E27FC236}">
                <a16:creationId xmlns:a16="http://schemas.microsoft.com/office/drawing/2014/main" id="{CC2C4192-F38E-4F25-A92C-D24EA29121D3}"/>
              </a:ext>
            </a:extLst>
          </p:cNvPr>
          <p:cNvSpPr>
            <a:spLocks noGrp="1"/>
          </p:cNvSpPr>
          <p:nvPr>
            <p:ph idx="1"/>
          </p:nvPr>
        </p:nvSpPr>
        <p:spPr>
          <a:xfrm>
            <a:off x="838200" y="1825625"/>
            <a:ext cx="10515600" cy="5382820"/>
          </a:xfrm>
        </p:spPr>
        <p:txBody>
          <a:bodyPr>
            <a:spAutoFit/>
          </a:bodyPr>
          <a:lstStyle/>
          <a:p>
            <a:pPr>
              <a:lnSpc>
                <a:spcPct val="120000"/>
              </a:lnSpc>
              <a:buFontTx/>
              <a:buChar char="-"/>
            </a:pPr>
            <a:r>
              <a:rPr lang="nl-BE" sz="2000" dirty="0">
                <a:latin typeface="Verdana" panose="020B0604030504040204" pitchFamily="34" charset="0"/>
                <a:ea typeface="Verdana" panose="020B0604030504040204" pitchFamily="34" charset="0"/>
              </a:rPr>
              <a:t>Zeker als het gaat over </a:t>
            </a:r>
            <a:r>
              <a:rPr lang="nl-BE" sz="2000" b="1" dirty="0">
                <a:latin typeface="Verdana" panose="020B0604030504040204" pitchFamily="34" charset="0"/>
                <a:ea typeface="Verdana" panose="020B0604030504040204" pitchFamily="34" charset="0"/>
              </a:rPr>
              <a:t>publieke figuren</a:t>
            </a:r>
            <a:r>
              <a:rPr lang="nl-BE" sz="2000" dirty="0">
                <a:latin typeface="Verdana" panose="020B0604030504040204" pitchFamily="34" charset="0"/>
                <a:ea typeface="Verdana" panose="020B0604030504040204" pitchFamily="34" charset="0"/>
              </a:rPr>
              <a:t>: politici, bedrijfsleiders, magistraten, kunstenaars, sportfiguren, filmacteurs…</a:t>
            </a:r>
          </a:p>
          <a:p>
            <a:pPr>
              <a:lnSpc>
                <a:spcPct val="120000"/>
              </a:lnSpc>
              <a:buFontTx/>
              <a:buChar char="-"/>
            </a:pPr>
            <a:r>
              <a:rPr lang="nl-BE" sz="2000" dirty="0">
                <a:latin typeface="Verdana" panose="020B0604030504040204" pitchFamily="34" charset="0"/>
                <a:ea typeface="Verdana" panose="020B0604030504040204" pitchFamily="34" charset="0"/>
              </a:rPr>
              <a:t>Ook van </a:t>
            </a:r>
            <a:r>
              <a:rPr lang="nl-BE" sz="2000" b="1" dirty="0">
                <a:latin typeface="Verdana" panose="020B0604030504040204" pitchFamily="34" charset="0"/>
                <a:ea typeface="Verdana" panose="020B0604030504040204" pitchFamily="34" charset="0"/>
              </a:rPr>
              <a:t>private personen</a:t>
            </a:r>
            <a:r>
              <a:rPr lang="nl-BE" sz="2000" dirty="0">
                <a:latin typeface="Verdana" panose="020B0604030504040204" pitchFamily="34" charset="0"/>
                <a:ea typeface="Verdana" panose="020B0604030504040204" pitchFamily="34" charset="0"/>
              </a:rPr>
              <a:t>, zeker als ze toestemming geven (bijvoorbeeld bij een interview), en verder voor zover ze geen verzet aantekenen (bijvoorbeeld bij een groepsopname)</a:t>
            </a:r>
          </a:p>
          <a:p>
            <a:pPr>
              <a:lnSpc>
                <a:spcPct val="120000"/>
              </a:lnSpc>
              <a:buFontTx/>
              <a:buChar char="-"/>
            </a:pPr>
            <a:endParaRPr lang="nl-BE" sz="2000" dirty="0">
              <a:latin typeface="Verdana" panose="020B0604030504040204" pitchFamily="34" charset="0"/>
              <a:ea typeface="Verdana" panose="020B0604030504040204" pitchFamily="34" charset="0"/>
            </a:endParaRPr>
          </a:p>
          <a:p>
            <a:pPr marL="0" indent="0">
              <a:lnSpc>
                <a:spcPct val="120000"/>
              </a:lnSpc>
              <a:buNone/>
            </a:pPr>
            <a:r>
              <a:rPr lang="nl-BE" sz="2000" i="1" dirty="0">
                <a:latin typeface="Verdana" panose="020B0604030504040204" pitchFamily="34" charset="0"/>
                <a:ea typeface="Verdana" panose="020B0604030504040204" pitchFamily="34" charset="0"/>
              </a:rPr>
              <a:t>Toch opletten:</a:t>
            </a:r>
          </a:p>
          <a:p>
            <a:pPr>
              <a:lnSpc>
                <a:spcPct val="120000"/>
              </a:lnSpc>
              <a:buFontTx/>
              <a:buChar char="-"/>
            </a:pPr>
            <a:r>
              <a:rPr lang="nl-BE" sz="2000" dirty="0">
                <a:latin typeface="Verdana" panose="020B0604030504040204" pitchFamily="34" charset="0"/>
                <a:ea typeface="Verdana" panose="020B0604030504040204" pitchFamily="34" charset="0"/>
              </a:rPr>
              <a:t>Ook publieke en zeker particuliere personen behouden hun portretrecht voor louter private aangelegenheden</a:t>
            </a:r>
          </a:p>
          <a:p>
            <a:pPr>
              <a:lnSpc>
                <a:spcPct val="120000"/>
              </a:lnSpc>
              <a:buFontTx/>
              <a:buChar char="-"/>
            </a:pPr>
            <a:r>
              <a:rPr lang="nl-BE" sz="2000" dirty="0">
                <a:latin typeface="Verdana" panose="020B0604030504040204" pitchFamily="34" charset="0"/>
                <a:ea typeface="Verdana" panose="020B0604030504040204" pitchFamily="34" charset="0"/>
              </a:rPr>
              <a:t>Journalistiek / commercieel gebruik</a:t>
            </a:r>
          </a:p>
          <a:p>
            <a:pPr marL="0" indent="0">
              <a:lnSpc>
                <a:spcPct val="120000"/>
              </a:lnSpc>
              <a:buNone/>
            </a:pPr>
            <a:endParaRPr lang="nl-BE" sz="2000" dirty="0">
              <a:latin typeface="Verdana" panose="020B0604030504040204" pitchFamily="34" charset="0"/>
              <a:ea typeface="Verdana" panose="020B0604030504040204" pitchFamily="34" charset="0"/>
            </a:endParaRPr>
          </a:p>
          <a:p>
            <a:pPr marL="0" indent="0">
              <a:lnSpc>
                <a:spcPct val="120000"/>
              </a:lnSpc>
              <a:buNone/>
            </a:pPr>
            <a:endParaRPr lang="nl-BE"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5054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10837-92BB-469B-9AA8-8884DE1CC594}"/>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LINKS: WAT EN HOE ?</a:t>
            </a:r>
          </a:p>
        </p:txBody>
      </p:sp>
      <p:sp>
        <p:nvSpPr>
          <p:cNvPr id="3" name="Tijdelijke aanduiding voor inhoud 2">
            <a:extLst>
              <a:ext uri="{FF2B5EF4-FFF2-40B4-BE49-F238E27FC236}">
                <a16:creationId xmlns:a16="http://schemas.microsoft.com/office/drawing/2014/main" id="{C2233ECA-E28F-4F72-B63F-96488AED30CC}"/>
              </a:ext>
            </a:extLst>
          </p:cNvPr>
          <p:cNvSpPr>
            <a:spLocks noGrp="1"/>
          </p:cNvSpPr>
          <p:nvPr>
            <p:ph idx="1"/>
          </p:nvPr>
        </p:nvSpPr>
        <p:spPr/>
        <p:txBody>
          <a:bodyPr/>
          <a:lstStyle/>
          <a:p>
            <a:pPr marL="0" indent="0">
              <a:buNone/>
            </a:pPr>
            <a:endParaRPr lang="nl-BE" dirty="0"/>
          </a:p>
          <a:p>
            <a:pPr marL="0" indent="0">
              <a:buNone/>
            </a:pPr>
            <a:r>
              <a:rPr lang="nl-BE" sz="3200" dirty="0"/>
              <a:t>linken</a:t>
            </a:r>
          </a:p>
          <a:p>
            <a:pPr marL="0" indent="0">
              <a:buNone/>
            </a:pPr>
            <a:endParaRPr lang="nl-BE" sz="3200" dirty="0"/>
          </a:p>
          <a:p>
            <a:pPr marL="0" indent="0">
              <a:buNone/>
            </a:pPr>
            <a:r>
              <a:rPr lang="nl-BE" sz="3200" dirty="0"/>
              <a:t>deeplinken</a:t>
            </a:r>
          </a:p>
          <a:p>
            <a:pPr marL="0" indent="0">
              <a:buNone/>
            </a:pPr>
            <a:endParaRPr lang="nl-BE" sz="3200" dirty="0"/>
          </a:p>
          <a:p>
            <a:pPr marL="0" indent="0">
              <a:buNone/>
            </a:pPr>
            <a:r>
              <a:rPr lang="nl-BE" sz="3200" dirty="0" err="1"/>
              <a:t>embedden</a:t>
            </a:r>
            <a:endParaRPr lang="nl-BE" sz="3200" dirty="0"/>
          </a:p>
        </p:txBody>
      </p:sp>
    </p:spTree>
    <p:extLst>
      <p:ext uri="{BB962C8B-B14F-4D97-AF65-F5344CB8AC3E}">
        <p14:creationId xmlns:p14="http://schemas.microsoft.com/office/powerpoint/2010/main" val="262645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3FF3B-99B5-462E-8ADA-C76370AE7952}"/>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25 GW</a:t>
            </a:r>
          </a:p>
        </p:txBody>
      </p:sp>
      <p:sp>
        <p:nvSpPr>
          <p:cNvPr id="3" name="Tijdelijke aanduiding voor inhoud 2">
            <a:extLst>
              <a:ext uri="{FF2B5EF4-FFF2-40B4-BE49-F238E27FC236}">
                <a16:creationId xmlns:a16="http://schemas.microsoft.com/office/drawing/2014/main" id="{C699D849-13F1-4233-859C-0B2AC6022F70}"/>
              </a:ext>
            </a:extLst>
          </p:cNvPr>
          <p:cNvSpPr>
            <a:spLocks noGrp="1"/>
          </p:cNvSpPr>
          <p:nvPr>
            <p:ph idx="1"/>
          </p:nvPr>
        </p:nvSpPr>
        <p:spPr/>
        <p:txBody>
          <a:bodyPr>
            <a:normAutofit fontScale="77500" lnSpcReduction="20000"/>
          </a:bodyPr>
          <a:lstStyle/>
          <a:p>
            <a:pPr marL="0" indent="0">
              <a:buNone/>
            </a:pPr>
            <a:r>
              <a:rPr lang="nl-BE" b="1" i="1" dirty="0">
                <a:latin typeface="Verdana" panose="020B0604030504040204" pitchFamily="34" charset="0"/>
                <a:ea typeface="Verdana" panose="020B0604030504040204" pitchFamily="34" charset="0"/>
              </a:rPr>
              <a:t>De </a:t>
            </a:r>
            <a:r>
              <a:rPr lang="nl-BE" b="1" i="1" dirty="0">
                <a:solidFill>
                  <a:srgbClr val="00A9DF"/>
                </a:solidFill>
                <a:latin typeface="Verdana" panose="020B0604030504040204" pitchFamily="34" charset="0"/>
                <a:ea typeface="Verdana" panose="020B0604030504040204" pitchFamily="34" charset="0"/>
              </a:rPr>
              <a:t>drukpers</a:t>
            </a:r>
            <a:r>
              <a:rPr lang="nl-BE" b="1" i="1" dirty="0">
                <a:latin typeface="Verdana" panose="020B0604030504040204" pitchFamily="34" charset="0"/>
                <a:ea typeface="Verdana" panose="020B0604030504040204" pitchFamily="34" charset="0"/>
              </a:rPr>
              <a:t> is vrij; de censuur kan nooit worden ingevoerd; geen borgstelling kan worden geëist van de schrijvers, uitgevers of drukkers.</a:t>
            </a:r>
          </a:p>
          <a:p>
            <a:pPr marL="0" indent="0">
              <a:buNone/>
            </a:pPr>
            <a:endParaRPr lang="nl-BE" dirty="0">
              <a:latin typeface="Verdana" panose="020B0604030504040204" pitchFamily="34" charset="0"/>
              <a:ea typeface="Verdana" panose="020B0604030504040204" pitchFamily="34" charset="0"/>
            </a:endParaRPr>
          </a:p>
          <a:p>
            <a:pPr marL="0" indent="0">
              <a:buNone/>
            </a:pPr>
            <a:r>
              <a:rPr lang="nl-BE" sz="3600" b="1" i="1" dirty="0">
                <a:latin typeface="Verdana" panose="020B0604030504040204" pitchFamily="34" charset="0"/>
                <a:ea typeface="Verdana" panose="020B0604030504040204" pitchFamily="34" charset="0"/>
              </a:rPr>
              <a:t>= DE OVERHEID MAG NIET CENSUREREN</a:t>
            </a:r>
          </a:p>
          <a:p>
            <a:pPr marL="0" indent="0">
              <a:buNone/>
            </a:pPr>
            <a:endParaRPr lang="nl-BE" b="1" i="1" dirty="0">
              <a:latin typeface="Verdana" panose="020B0604030504040204" pitchFamily="34" charset="0"/>
              <a:ea typeface="Verdana" panose="020B0604030504040204" pitchFamily="34" charset="0"/>
            </a:endParaRPr>
          </a:p>
          <a:p>
            <a:pPr marL="0" indent="0">
              <a:buNone/>
            </a:pPr>
            <a:r>
              <a:rPr lang="nl-BE" b="1" i="1" dirty="0">
                <a:latin typeface="Verdana" panose="020B0604030504040204" pitchFamily="34" charset="0"/>
                <a:ea typeface="Verdana" panose="020B0604030504040204" pitchFamily="34" charset="0"/>
              </a:rPr>
              <a:t>Wanneer de schrijver bekend is en zijn woonplaats in België heeft, kan de uitgever, de drukker of de verspreider niet worden vervolgd.</a:t>
            </a:r>
          </a:p>
          <a:p>
            <a:pPr marL="0" indent="0">
              <a:buNone/>
            </a:pPr>
            <a:endParaRPr lang="nl-BE" dirty="0">
              <a:latin typeface="Verdana" panose="020B0604030504040204" pitchFamily="34" charset="0"/>
              <a:ea typeface="Verdana" panose="020B0604030504040204" pitchFamily="34" charset="0"/>
            </a:endParaRPr>
          </a:p>
          <a:p>
            <a:pPr marL="0" indent="0">
              <a:buNone/>
            </a:pPr>
            <a:r>
              <a:rPr lang="nl-BE" sz="3600" b="1" i="1" dirty="0">
                <a:latin typeface="Verdana" panose="020B0604030504040204" pitchFamily="34" charset="0"/>
                <a:ea typeface="Verdana" panose="020B0604030504040204" pitchFamily="34" charset="0"/>
              </a:rPr>
              <a:t>= MEDIABAZEN HOEVEN NIET TE CENSUREREN</a:t>
            </a:r>
          </a:p>
          <a:p>
            <a:pPr marL="0" indent="0">
              <a:buNone/>
            </a:pPr>
            <a:r>
              <a:rPr lang="nl-BE" b="1" i="1" dirty="0">
                <a:latin typeface="Verdana" panose="020B0604030504040204" pitchFamily="34" charset="0"/>
                <a:ea typeface="Verdana" panose="020B0604030504040204" pitchFamily="34" charset="0"/>
              </a:rPr>
              <a:t>(wegens niet zelf aansprakelijk)</a:t>
            </a:r>
            <a:endParaRPr lang="nl-BE" sz="3600" b="1" i="1" dirty="0">
              <a:latin typeface="Verdana" panose="020B0604030504040204" pitchFamily="34" charset="0"/>
              <a:ea typeface="Verdana" panose="020B0604030504040204" pitchFamily="34" charset="0"/>
            </a:endParaRPr>
          </a:p>
          <a:p>
            <a:pPr marL="0" indent="0">
              <a:buNone/>
            </a:pPr>
            <a:endParaRPr lang="nl-B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90821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A5A7BD-4BDE-407B-B1E4-E8AA6C1DCD8F}"/>
              </a:ext>
            </a:extLst>
          </p:cNvPr>
          <p:cNvSpPr>
            <a:spLocks noGrp="1"/>
          </p:cNvSpPr>
          <p:nvPr>
            <p:ph idx="1"/>
          </p:nvPr>
        </p:nvSpPr>
        <p:spPr/>
        <p:txBody>
          <a:bodyPr>
            <a:normAutofit/>
          </a:bodyPr>
          <a:lstStyle/>
          <a:p>
            <a:pPr marL="0" indent="0">
              <a:buNone/>
            </a:pPr>
            <a:endParaRPr lang="nl-NL" sz="1800" b="1" dirty="0">
              <a:latin typeface="Verdana" panose="020B0604030504040204" pitchFamily="34" charset="0"/>
              <a:ea typeface="Verdana" panose="020B0604030504040204" pitchFamily="34" charset="0"/>
            </a:endParaRPr>
          </a:p>
          <a:p>
            <a:pPr marL="0" indent="0">
              <a:buNone/>
            </a:pPr>
            <a:r>
              <a:rPr lang="nl-NL" sz="1800" b="1" dirty="0">
                <a:latin typeface="Verdana" panose="020B0604030504040204" pitchFamily="34" charset="0"/>
                <a:ea typeface="Verdana" panose="020B0604030504040204" pitchFamily="34" charset="0"/>
              </a:rPr>
              <a:t>RICHTLIJN BIJ ARTIKEL 22. HYPERLINKS</a:t>
            </a:r>
            <a:endParaRPr lang="nl-NL" sz="1800" dirty="0">
              <a:latin typeface="Verdana" panose="020B0604030504040204" pitchFamily="34" charset="0"/>
              <a:ea typeface="Verdana" panose="020B0604030504040204" pitchFamily="34" charset="0"/>
            </a:endParaRPr>
          </a:p>
          <a:p>
            <a:pPr marL="0" indent="0">
              <a:buNone/>
            </a:pPr>
            <a:endParaRPr lang="nl-NL" sz="1800" i="1" dirty="0">
              <a:latin typeface="Verdana" panose="020B0604030504040204" pitchFamily="34" charset="0"/>
              <a:ea typeface="Verdana" panose="020B0604030504040204" pitchFamily="34" charset="0"/>
            </a:endParaRPr>
          </a:p>
          <a:p>
            <a:pPr marL="0" indent="0">
              <a:buNone/>
            </a:pPr>
            <a:r>
              <a:rPr lang="nl-NL" sz="1800" i="1" dirty="0">
                <a:latin typeface="Verdana" panose="020B0604030504040204" pitchFamily="34" charset="0"/>
                <a:ea typeface="Verdana" panose="020B0604030504040204" pitchFamily="34" charset="0"/>
              </a:rPr>
              <a:t>Art. 22. De journalist houdt rekening met de rechten van eenieder die in de berichtgeving voorkomt. Hij weegt die rechten af tegenover het maatschappelijk belang van de informatie.</a:t>
            </a:r>
          </a:p>
          <a:p>
            <a:pPr marL="0" indent="0">
              <a:buNone/>
            </a:pPr>
            <a:endParaRPr lang="nl-NL" sz="1800" dirty="0">
              <a:latin typeface="Verdana" panose="020B0604030504040204" pitchFamily="34" charset="0"/>
              <a:ea typeface="Verdana" panose="020B0604030504040204" pitchFamily="34" charset="0"/>
            </a:endParaRPr>
          </a:p>
          <a:p>
            <a:pPr marL="0" indent="0">
              <a:buNone/>
            </a:pPr>
            <a:r>
              <a:rPr lang="nl-NL" sz="1800" dirty="0">
                <a:latin typeface="Verdana" panose="020B0604030504040204" pitchFamily="34" charset="0"/>
                <a:ea typeface="Verdana" panose="020B0604030504040204" pitchFamily="34" charset="0"/>
              </a:rPr>
              <a:t>Wanneer een journalist een hyperlink plaatst, geeft hij de nodige context en weegt hij het belang ervan af tegenover de belangen die door het plaatsen van de hyperlink mogelijk geschaad worden. </a:t>
            </a:r>
          </a:p>
          <a:p>
            <a:pPr marL="0" indent="0">
              <a:buNone/>
            </a:pPr>
            <a:r>
              <a:rPr lang="nl-NL" sz="1800" dirty="0">
                <a:latin typeface="Verdana" panose="020B0604030504040204" pitchFamily="34" charset="0"/>
                <a:ea typeface="Verdana" panose="020B0604030504040204" pitchFamily="34" charset="0"/>
              </a:rPr>
              <a:t>Wanneer een journalist de inhoud van een andere website </a:t>
            </a:r>
            <a:r>
              <a:rPr lang="nl-NL" sz="1800" dirty="0" err="1">
                <a:latin typeface="Verdana" panose="020B0604030504040204" pitchFamily="34" charset="0"/>
                <a:ea typeface="Verdana" panose="020B0604030504040204" pitchFamily="34" charset="0"/>
              </a:rPr>
              <a:t>embedt</a:t>
            </a:r>
            <a:r>
              <a:rPr lang="nl-NL" sz="1800" dirty="0">
                <a:latin typeface="Verdana" panose="020B0604030504040204" pitchFamily="34" charset="0"/>
                <a:ea typeface="Verdana" panose="020B0604030504040204" pitchFamily="34" charset="0"/>
              </a:rPr>
              <a:t> in zijn eigen berichtgeving, is hij verantwoordelijk voor het geheel.</a:t>
            </a:r>
          </a:p>
          <a:p>
            <a:pPr marL="0" indent="0">
              <a:buNone/>
            </a:pPr>
            <a:endParaRPr lang="nl-BE" sz="1800" dirty="0">
              <a:latin typeface="Verdana" panose="020B0604030504040204" pitchFamily="34" charset="0"/>
              <a:ea typeface="Verdana" panose="020B0604030504040204" pitchFamily="34" charset="0"/>
            </a:endParaRPr>
          </a:p>
        </p:txBody>
      </p:sp>
      <p:pic>
        <p:nvPicPr>
          <p:cNvPr id="4" name="Picture 4" descr="Afbeeldingsresultaat voor rvdj">
            <a:extLst>
              <a:ext uri="{FF2B5EF4-FFF2-40B4-BE49-F238E27FC236}">
                <a16:creationId xmlns:a16="http://schemas.microsoft.com/office/drawing/2014/main" id="{2E3A6B53-1648-4C89-BFDA-594AFF26A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52" y="16827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1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E744F-99E1-4D6D-9922-A3E06689E61E}"/>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25 GW</a:t>
            </a:r>
          </a:p>
        </p:txBody>
      </p:sp>
      <p:sp>
        <p:nvSpPr>
          <p:cNvPr id="3" name="Tijdelijke aanduiding voor inhoud 2">
            <a:extLst>
              <a:ext uri="{FF2B5EF4-FFF2-40B4-BE49-F238E27FC236}">
                <a16:creationId xmlns:a16="http://schemas.microsoft.com/office/drawing/2014/main" id="{88DA8C9A-E80F-4ACA-8CD3-FB330FC13BA8}"/>
              </a:ext>
            </a:extLst>
          </p:cNvPr>
          <p:cNvSpPr>
            <a:spLocks noGrp="1"/>
          </p:cNvSpPr>
          <p:nvPr>
            <p:ph idx="1"/>
          </p:nvPr>
        </p:nvSpPr>
        <p:spPr/>
        <p:txBody>
          <a:bodyPr>
            <a:normAutofit/>
          </a:bodyPr>
          <a:lstStyle/>
          <a:p>
            <a:pPr marL="0" indent="0">
              <a:buNone/>
            </a:pPr>
            <a:r>
              <a:rPr lang="nl-BE" sz="2200" dirty="0">
                <a:solidFill>
                  <a:srgbClr val="FF0000"/>
                </a:solidFill>
                <a:latin typeface="Verdana" panose="020B0604030504040204" pitchFamily="34" charset="0"/>
                <a:ea typeface="Verdana" panose="020B0604030504040204" pitchFamily="34" charset="0"/>
              </a:rPr>
              <a:t>Even opletten !</a:t>
            </a:r>
          </a:p>
          <a:p>
            <a:pPr marL="0" indent="0">
              <a:buNone/>
            </a:pPr>
            <a:endParaRPr lang="nl-BE" sz="2200" dirty="0">
              <a:solidFill>
                <a:srgbClr val="FF0000"/>
              </a:solidFill>
              <a:latin typeface="Verdana" panose="020B0604030504040204" pitchFamily="34" charset="0"/>
              <a:ea typeface="Verdana" panose="020B0604030504040204" pitchFamily="34" charset="0"/>
            </a:endParaRPr>
          </a:p>
          <a:p>
            <a:pPr marL="0" indent="0">
              <a:buNone/>
            </a:pPr>
            <a:r>
              <a:rPr lang="nl-BE" sz="2200" dirty="0">
                <a:solidFill>
                  <a:srgbClr val="FF0000"/>
                </a:solidFill>
                <a:latin typeface="Verdana" panose="020B0604030504040204" pitchFamily="34" charset="0"/>
                <a:ea typeface="Verdana" panose="020B0604030504040204" pitchFamily="34" charset="0"/>
              </a:rPr>
              <a:t>De Senaat bereidt een herziening van artikel 25 GW voor</a:t>
            </a:r>
          </a:p>
          <a:p>
            <a:pPr marL="0" indent="0">
              <a:buNone/>
            </a:pPr>
            <a:endParaRPr lang="nl-BE" sz="2200" dirty="0">
              <a:solidFill>
                <a:srgbClr val="FF0000"/>
              </a:solidFill>
              <a:latin typeface="Verdana" panose="020B0604030504040204" pitchFamily="34" charset="0"/>
              <a:ea typeface="Verdana" panose="020B0604030504040204" pitchFamily="34" charset="0"/>
            </a:endParaRPr>
          </a:p>
          <a:p>
            <a:pPr marL="0" indent="0">
              <a:buNone/>
            </a:pPr>
            <a:r>
              <a:rPr lang="nl-BE" sz="2200" b="1" dirty="0">
                <a:solidFill>
                  <a:srgbClr val="FF0000"/>
                </a:solidFill>
                <a:latin typeface="Verdana" panose="020B0604030504040204" pitchFamily="34" charset="0"/>
                <a:ea typeface="Verdana" panose="020B0604030504040204" pitchFamily="34" charset="0"/>
              </a:rPr>
              <a:t>“om een lid toe te voegen teneinde de waarborgen van de drukpers uit te breiden tot de andere informatiemiddelen”</a:t>
            </a:r>
          </a:p>
          <a:p>
            <a:pPr marL="0" indent="0">
              <a:buNone/>
            </a:pPr>
            <a:endParaRPr lang="nl-BE" sz="2200" b="1" dirty="0">
              <a:solidFill>
                <a:srgbClr val="FF0000"/>
              </a:solidFill>
              <a:latin typeface="Verdana" panose="020B0604030504040204" pitchFamily="34" charset="0"/>
              <a:ea typeface="Verdana" panose="020B0604030504040204" pitchFamily="34" charset="0"/>
            </a:endParaRPr>
          </a:p>
          <a:p>
            <a:pPr marL="0" indent="0">
              <a:buNone/>
            </a:pPr>
            <a:r>
              <a:rPr lang="nl-BE" sz="2200" dirty="0">
                <a:solidFill>
                  <a:srgbClr val="FF0000"/>
                </a:solidFill>
                <a:latin typeface="Verdana" panose="020B0604030504040204" pitchFamily="34" charset="0"/>
                <a:ea typeface="Verdana" panose="020B0604030504040204" pitchFamily="34" charset="0"/>
                <a:sym typeface="Wingdings" panose="05000000000000000000" pitchFamily="2" charset="2"/>
              </a:rPr>
              <a:t> mag niet ten koste gaan van een inhoudelijke uitholling !</a:t>
            </a:r>
            <a:endParaRPr lang="nl-BE" sz="2200" dirty="0">
              <a:solidFill>
                <a:srgbClr val="FF0000"/>
              </a:solidFill>
              <a:latin typeface="Verdana" panose="020B0604030504040204" pitchFamily="34" charset="0"/>
              <a:ea typeface="Verdana" panose="020B0604030504040204" pitchFamily="34" charset="0"/>
            </a:endParaRPr>
          </a:p>
        </p:txBody>
      </p:sp>
      <p:sp>
        <p:nvSpPr>
          <p:cNvPr id="4" name="Oval 3">
            <a:extLst>
              <a:ext uri="{FF2B5EF4-FFF2-40B4-BE49-F238E27FC236}">
                <a16:creationId xmlns:a16="http://schemas.microsoft.com/office/drawing/2014/main" id="{CF1AF0E5-30DE-4DF5-9D1A-1011DF192F74}"/>
              </a:ext>
            </a:extLst>
          </p:cNvPr>
          <p:cNvSpPr/>
          <p:nvPr/>
        </p:nvSpPr>
        <p:spPr>
          <a:xfrm>
            <a:off x="131975" y="131975"/>
            <a:ext cx="606606" cy="606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80697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9789C-E004-4502-A0FE-12BFD10C845E}"/>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Artikel 10 EVRM</a:t>
            </a:r>
          </a:p>
        </p:txBody>
      </p:sp>
      <p:sp>
        <p:nvSpPr>
          <p:cNvPr id="3" name="Tijdelijke aanduiding voor inhoud 2">
            <a:extLst>
              <a:ext uri="{FF2B5EF4-FFF2-40B4-BE49-F238E27FC236}">
                <a16:creationId xmlns:a16="http://schemas.microsoft.com/office/drawing/2014/main" id="{3EB4D813-E498-43EB-ACA7-B34DF5121744}"/>
              </a:ext>
            </a:extLst>
          </p:cNvPr>
          <p:cNvSpPr>
            <a:spLocks noGrp="1"/>
          </p:cNvSpPr>
          <p:nvPr>
            <p:ph idx="1"/>
          </p:nvPr>
        </p:nvSpPr>
        <p:spPr/>
        <p:txBody>
          <a:bodyPr>
            <a:normAutofit/>
          </a:bodyPr>
          <a:lstStyle/>
          <a:p>
            <a:pPr marL="0" indent="0">
              <a:buNone/>
            </a:pPr>
            <a:r>
              <a:rPr lang="nl-BE" sz="2200" b="1" i="1" dirty="0">
                <a:latin typeface="Verdana" panose="020B0604030504040204" pitchFamily="34" charset="0"/>
                <a:ea typeface="Verdana" panose="020B0604030504040204" pitchFamily="34" charset="0"/>
              </a:rPr>
              <a:t>Eenieder heeft recht op vrijheid van meningsuiting.</a:t>
            </a:r>
          </a:p>
          <a:p>
            <a:pPr marL="0" indent="0">
              <a:buNone/>
            </a:pPr>
            <a:endParaRPr lang="nl-BE" sz="2200" b="1" i="1" dirty="0">
              <a:latin typeface="Verdana" panose="020B0604030504040204" pitchFamily="34" charset="0"/>
              <a:ea typeface="Verdana" panose="020B0604030504040204" pitchFamily="34" charset="0"/>
            </a:endParaRPr>
          </a:p>
          <a:p>
            <a:pPr marL="0" indent="0">
              <a:buNone/>
            </a:pPr>
            <a:r>
              <a:rPr lang="nl-BE" sz="2200" b="1" i="1" dirty="0">
                <a:latin typeface="Verdana" panose="020B0604030504040204" pitchFamily="34" charset="0"/>
                <a:ea typeface="Verdana" panose="020B0604030504040204" pitchFamily="34" charset="0"/>
              </a:rPr>
              <a:t>Dit recht omvat de vrijheid een mening te koesteren en de vrijheid om inlichtingen of denkbeelden te ontvangen of door te geven, zonder inmenging van overheidswege en ongeacht grenzen.</a:t>
            </a:r>
            <a:endParaRPr lang="nl-B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6483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589EC-5BEC-4DAF-BE27-9955260B819F}"/>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 de uitzonderingen</a:t>
            </a:r>
          </a:p>
        </p:txBody>
      </p:sp>
      <p:sp>
        <p:nvSpPr>
          <p:cNvPr id="3" name="Tijdelijke aanduiding voor inhoud 2">
            <a:extLst>
              <a:ext uri="{FF2B5EF4-FFF2-40B4-BE49-F238E27FC236}">
                <a16:creationId xmlns:a16="http://schemas.microsoft.com/office/drawing/2014/main" id="{0A57C1A7-6C80-4E9C-BB06-EC5A3B4D9D3C}"/>
              </a:ext>
            </a:extLst>
          </p:cNvPr>
          <p:cNvSpPr>
            <a:spLocks noGrp="1"/>
          </p:cNvSpPr>
          <p:nvPr>
            <p:ph idx="1"/>
          </p:nvPr>
        </p:nvSpPr>
        <p:spPr/>
        <p:txBody>
          <a:bodyPr>
            <a:normAutofit/>
          </a:bodyPr>
          <a:lstStyle/>
          <a:p>
            <a:pPr marL="0" indent="0">
              <a:buNone/>
            </a:pPr>
            <a:endParaRPr lang="nl-BE" sz="2200" dirty="0">
              <a:latin typeface="Verdana" panose="020B0604030504040204" pitchFamily="34" charset="0"/>
              <a:ea typeface="Verdana" panose="020B0604030504040204" pitchFamily="34" charset="0"/>
            </a:endParaRPr>
          </a:p>
          <a:p>
            <a:pPr marL="0" indent="0">
              <a:buNone/>
            </a:pPr>
            <a:r>
              <a:rPr lang="nl-BE" sz="2200" dirty="0">
                <a:latin typeface="Verdana" panose="020B0604030504040204" pitchFamily="34" charset="0"/>
                <a:ea typeface="Verdana" panose="020B0604030504040204" pitchFamily="34" charset="0"/>
              </a:rPr>
              <a:t>Geen enkele vrijheid is absoluut (zelfs het recht op leven niet…)</a:t>
            </a:r>
          </a:p>
          <a:p>
            <a:pPr marL="0" indent="0">
              <a:buNone/>
            </a:pPr>
            <a:endParaRPr lang="nl-BE" sz="2200" dirty="0">
              <a:latin typeface="Verdana" panose="020B0604030504040204" pitchFamily="34" charset="0"/>
              <a:ea typeface="Verdana" panose="020B0604030504040204" pitchFamily="34" charset="0"/>
            </a:endParaRPr>
          </a:p>
          <a:p>
            <a:pPr marL="0" indent="0">
              <a:buNone/>
            </a:pPr>
            <a:endParaRPr lang="nl-BE" sz="2200" dirty="0">
              <a:latin typeface="Verdana" panose="020B0604030504040204" pitchFamily="34" charset="0"/>
              <a:ea typeface="Verdana" panose="020B0604030504040204" pitchFamily="34" charset="0"/>
            </a:endParaRPr>
          </a:p>
          <a:p>
            <a:pPr marL="0" indent="0">
              <a:buNone/>
            </a:pPr>
            <a:r>
              <a:rPr lang="nl-BE" sz="2200" b="1" dirty="0">
                <a:latin typeface="Verdana" panose="020B0604030504040204" pitchFamily="34" charset="0"/>
                <a:ea typeface="Verdana" panose="020B0604030504040204" pitchFamily="34" charset="0"/>
                <a:sym typeface="Wingdings" panose="05000000000000000000" pitchFamily="2" charset="2"/>
              </a:rPr>
              <a:t>	</a:t>
            </a:r>
            <a:r>
              <a:rPr lang="nl-BE" b="1" dirty="0">
                <a:latin typeface="Verdana" panose="020B0604030504040204" pitchFamily="34" charset="0"/>
                <a:ea typeface="Verdana" panose="020B0604030504040204" pitchFamily="34" charset="0"/>
                <a:sym typeface="Wingdings" panose="05000000000000000000" pitchFamily="2" charset="2"/>
              </a:rPr>
              <a:t></a:t>
            </a:r>
            <a:r>
              <a:rPr lang="nl-BE" sz="2200" b="1" dirty="0">
                <a:latin typeface="Verdana" panose="020B0604030504040204" pitchFamily="34" charset="0"/>
                <a:ea typeface="Verdana" panose="020B0604030504040204" pitchFamily="34" charset="0"/>
                <a:sym typeface="Wingdings" panose="05000000000000000000" pitchFamily="2" charset="2"/>
              </a:rPr>
              <a:t> </a:t>
            </a:r>
            <a:r>
              <a:rPr lang="nl-BE" sz="2200" b="1" dirty="0">
                <a:latin typeface="Verdana" panose="020B0604030504040204" pitchFamily="34" charset="0"/>
                <a:ea typeface="Verdana" panose="020B0604030504040204" pitchFamily="34" charset="0"/>
              </a:rPr>
              <a:t>BEPERKINGEN / VERANTWOORDELIJKHEDEN</a:t>
            </a:r>
          </a:p>
          <a:p>
            <a:pPr marL="0" indent="0">
              <a:buNone/>
            </a:pPr>
            <a:endParaRPr lang="nl-B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695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5AC49-654E-44FF-8618-E40B7219696E}"/>
              </a:ext>
            </a:extLst>
          </p:cNvPr>
          <p:cNvSpPr>
            <a:spLocks noGrp="1"/>
          </p:cNvSpPr>
          <p:nvPr>
            <p:ph type="title"/>
          </p:nvPr>
        </p:nvSpPr>
        <p:spPr/>
        <p:txBody>
          <a:bodyPr>
            <a:normAutofit/>
          </a:bodyPr>
          <a:lstStyle/>
          <a:p>
            <a:r>
              <a:rPr lang="nl-BE" sz="3200" b="1" dirty="0">
                <a:solidFill>
                  <a:srgbClr val="0C2157"/>
                </a:solidFill>
                <a:latin typeface="Verdana" panose="020B0604030504040204" pitchFamily="34" charset="0"/>
                <a:ea typeface="Verdana" panose="020B0604030504040204" pitchFamily="34" charset="0"/>
              </a:rPr>
              <a:t>opnieuw artikel 19 GW</a:t>
            </a:r>
          </a:p>
        </p:txBody>
      </p:sp>
      <p:sp>
        <p:nvSpPr>
          <p:cNvPr id="3" name="Tijdelijke aanduiding voor inhoud 2">
            <a:extLst>
              <a:ext uri="{FF2B5EF4-FFF2-40B4-BE49-F238E27FC236}">
                <a16:creationId xmlns:a16="http://schemas.microsoft.com/office/drawing/2014/main" id="{B0E63ABE-37A5-4A8A-B888-55768FF350B1}"/>
              </a:ext>
            </a:extLst>
          </p:cNvPr>
          <p:cNvSpPr>
            <a:spLocks noGrp="1"/>
          </p:cNvSpPr>
          <p:nvPr>
            <p:ph idx="1"/>
          </p:nvPr>
        </p:nvSpPr>
        <p:spPr/>
        <p:txBody>
          <a:bodyPr>
            <a:normAutofit/>
          </a:bodyPr>
          <a:lstStyle/>
          <a:p>
            <a:pPr marL="0" indent="0">
              <a:buNone/>
            </a:pPr>
            <a:endParaRPr lang="nl-BE" sz="2200" b="1" i="1" dirty="0">
              <a:latin typeface="Verdana" panose="020B0604030504040204" pitchFamily="34" charset="0"/>
              <a:ea typeface="Verdana" panose="020B0604030504040204" pitchFamily="34" charset="0"/>
            </a:endParaRPr>
          </a:p>
          <a:p>
            <a:pPr marL="0" indent="0">
              <a:buNone/>
            </a:pPr>
            <a:endParaRPr lang="nl-BE" sz="2200" b="1" i="1" dirty="0">
              <a:latin typeface="Verdana" panose="020B0604030504040204" pitchFamily="34" charset="0"/>
              <a:ea typeface="Verdana" panose="020B0604030504040204" pitchFamily="34" charset="0"/>
            </a:endParaRPr>
          </a:p>
          <a:p>
            <a:pPr marL="0" indent="0">
              <a:buNone/>
            </a:pPr>
            <a:r>
              <a:rPr lang="nl-BE" sz="2200" b="1" i="1" dirty="0">
                <a:latin typeface="Verdana" panose="020B0604030504040204" pitchFamily="34" charset="0"/>
                <a:ea typeface="Verdana" panose="020B0604030504040204" pitchFamily="34" charset="0"/>
              </a:rPr>
              <a:t>De vrijheid om op elk gebied zijn mening te uiten, [is] gewaarborgd, </a:t>
            </a:r>
          </a:p>
          <a:p>
            <a:pPr marL="0" indent="0">
              <a:buNone/>
            </a:pPr>
            <a:r>
              <a:rPr lang="nl-BE" sz="2200" b="1" i="1" dirty="0">
                <a:latin typeface="Verdana" panose="020B0604030504040204" pitchFamily="34" charset="0"/>
                <a:ea typeface="Verdana" panose="020B0604030504040204" pitchFamily="34" charset="0"/>
              </a:rPr>
              <a:t>behoudens bestraffing van de misdrijven die ter gelegenheid van het gebruikmaken van die vrijheden worden gepleegd.</a:t>
            </a:r>
            <a:endParaRPr lang="nl-BE" sz="2200" dirty="0">
              <a:latin typeface="Verdana" panose="020B0604030504040204" pitchFamily="34" charset="0"/>
              <a:ea typeface="Verdana" panose="020B0604030504040204" pitchFamily="34" charset="0"/>
            </a:endParaRPr>
          </a:p>
          <a:p>
            <a:pPr marL="0" indent="0">
              <a:buNone/>
            </a:pPr>
            <a:r>
              <a:rPr lang="nl-BE" sz="2200" dirty="0">
                <a:latin typeface="Verdana" panose="020B0604030504040204" pitchFamily="34" charset="0"/>
                <a:ea typeface="Verdana" panose="020B0604030504040204" pitchFamily="34" charset="0"/>
              </a:rPr>
              <a:t> </a:t>
            </a:r>
          </a:p>
          <a:p>
            <a:pPr marL="0" indent="0">
              <a:buNone/>
            </a:pPr>
            <a:endParaRPr lang="nl-B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1058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2525</Words>
  <Application>Microsoft Office PowerPoint</Application>
  <PresentationFormat>Widescreen</PresentationFormat>
  <Paragraphs>340</Paragraphs>
  <Slides>50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Verdana</vt:lpstr>
      <vt:lpstr>Wingdings</vt:lpstr>
      <vt:lpstr>Office Theme</vt:lpstr>
      <vt:lpstr>Aangeklaagd</vt:lpstr>
      <vt:lpstr>Het principe…</vt:lpstr>
      <vt:lpstr>PowerPoint Presentation</vt:lpstr>
      <vt:lpstr>Artikel 25 GW</vt:lpstr>
      <vt:lpstr>Artikel 25 GW</vt:lpstr>
      <vt:lpstr>Artikel 25 GW</vt:lpstr>
      <vt:lpstr>Artikel 10 EVRM</vt:lpstr>
      <vt:lpstr>… de uitzonderingen</vt:lpstr>
      <vt:lpstr>opnieuw artikel 19 GW</vt:lpstr>
      <vt:lpstr>Artikel 19 + artikel 25 GW</vt:lpstr>
      <vt:lpstr>Artikel 19 + artikel 25 GW</vt:lpstr>
      <vt:lpstr>Artikel 19 + artikel 25 + artikel 150 GW</vt:lpstr>
      <vt:lpstr>Artikel 25, tweede lid GW</vt:lpstr>
      <vt:lpstr>Artikel 150 GW</vt:lpstr>
      <vt:lpstr>Artikel 150 GW</vt:lpstr>
      <vt:lpstr>en opnieuw artikel 10 EVRM</vt:lpstr>
      <vt:lpstr>Beperkingen / verantwoordelijkheden</vt:lpstr>
      <vt:lpstr>Beperkingen</vt:lpstr>
      <vt:lpstr>Beperkingen</vt:lpstr>
      <vt:lpstr>Beperkingen</vt:lpstr>
      <vt:lpstr>Beperkingen</vt:lpstr>
      <vt:lpstr>Afwegen is de boodschap !</vt:lpstr>
      <vt:lpstr>ACTUELE KNELPUNTEN</vt:lpstr>
      <vt:lpstr>INFOGARING</vt:lpstr>
      <vt:lpstr>PowerPoint Presentation</vt:lpstr>
      <vt:lpstr>PowerPoint Presentation</vt:lpstr>
      <vt:lpstr>PowerPoint Presentation</vt:lpstr>
      <vt:lpstr>OP STRAAT</vt:lpstr>
      <vt:lpstr>PowerPoint Presentation</vt:lpstr>
      <vt:lpstr>PowerPoint Presentation</vt:lpstr>
      <vt:lpstr>PowerPoint Presentation</vt:lpstr>
      <vt:lpstr>PowerPoint Presentation</vt:lpstr>
      <vt:lpstr>PowerPoint Presentation</vt:lpstr>
      <vt:lpstr>INZAGERECHT STRAFONDERZOEK</vt:lpstr>
      <vt:lpstr>PowerPoint Presentation</vt:lpstr>
      <vt:lpstr>PowerPoint Presentation</vt:lpstr>
      <vt:lpstr>WAARHEIDSGETROUW BERICHTEN</vt:lpstr>
      <vt:lpstr>Context is belangrijk !</vt:lpstr>
      <vt:lpstr> Rechtscolleges leggen soms de link met de deontologie </vt:lpstr>
      <vt:lpstr>PowerPoint Presentation</vt:lpstr>
      <vt:lpstr>PowerPoint Presentation</vt:lpstr>
      <vt:lpstr> Synthese: hoe waarheidsgetrouw berichten ? </vt:lpstr>
      <vt:lpstr>...enkele bijzonderheden</vt:lpstr>
      <vt:lpstr>Goed gedaan</vt:lpstr>
      <vt:lpstr>Niet goed gedaan </vt:lpstr>
      <vt:lpstr>RESPECT VOOR PORTRETRECHT</vt:lpstr>
      <vt:lpstr>PowerPoint Presentation</vt:lpstr>
      <vt:lpstr>Uitzondering: journalistiek</vt:lpstr>
      <vt:lpstr>LINKS: WAT EN HOE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Aangeklaagd</dc:title>
  <dc:creator>Pol DELTOUR</dc:creator>
  <cp:lastModifiedBy>Frank Geeraert</cp:lastModifiedBy>
  <cp:revision>105</cp:revision>
  <dcterms:created xsi:type="dcterms:W3CDTF">2019-11-07T15:01:38Z</dcterms:created>
  <dcterms:modified xsi:type="dcterms:W3CDTF">2024-02-23T11:06:49Z</dcterms:modified>
</cp:coreProperties>
</file>